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1490" r:id="rId2"/>
    <p:sldId id="1471" r:id="rId3"/>
    <p:sldId id="1472" r:id="rId4"/>
    <p:sldId id="1501" r:id="rId5"/>
    <p:sldId id="1491" r:id="rId6"/>
    <p:sldId id="1502" r:id="rId7"/>
    <p:sldId id="1493" r:id="rId8"/>
    <p:sldId id="1503" r:id="rId9"/>
    <p:sldId id="1492" r:id="rId10"/>
    <p:sldId id="1504" r:id="rId11"/>
    <p:sldId id="1494" r:id="rId12"/>
    <p:sldId id="1505" r:id="rId13"/>
    <p:sldId id="1495" r:id="rId14"/>
    <p:sldId id="1506" r:id="rId15"/>
    <p:sldId id="1496" r:id="rId16"/>
    <p:sldId id="1507" r:id="rId17"/>
    <p:sldId id="1498" r:id="rId18"/>
    <p:sldId id="1497" r:id="rId19"/>
    <p:sldId id="1499" r:id="rId20"/>
    <p:sldId id="1458" r:id="rId21"/>
  </p:sldIdLst>
  <p:sldSz cx="12192000" cy="6858000"/>
  <p:notesSz cx="6858000" cy="9144000"/>
  <p:embeddedFontLst>
    <p:embeddedFont>
      <p:font typeface="Arial Black" panose="020B0604020202020204" pitchFamily="34" charset="0"/>
      <p:bold r:id="rId23"/>
    </p:embeddedFont>
    <p:embeddedFont>
      <p:font typeface="Gentona Book" pitchFamily="2" charset="77"/>
      <p:regular r:id="rId24"/>
      <p:bold r:id="rId25"/>
      <p:italic r:id="rId26"/>
    </p:embeddedFont>
    <p:embeddedFont>
      <p:font typeface="Obviously Wide Semi" pitchFamily="82" charset="77"/>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A5"/>
    <a:srgbClr val="ED7C24"/>
    <a:srgbClr val="EB8326"/>
    <a:srgbClr val="E98827"/>
    <a:srgbClr val="E7932D"/>
    <a:srgbClr val="E59930"/>
    <a:srgbClr val="E39F33"/>
    <a:srgbClr val="ED7E24"/>
    <a:srgbClr val="000000"/>
    <a:srgbClr val="EA8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5"/>
    <p:restoredTop sz="81120"/>
  </p:normalViewPr>
  <p:slideViewPr>
    <p:cSldViewPr snapToGrid="0" snapToObjects="1">
      <p:cViewPr varScale="1">
        <p:scale>
          <a:sx n="103" d="100"/>
          <a:sy n="103" d="100"/>
        </p:scale>
        <p:origin x="200" y="1840"/>
      </p:cViewPr>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C6F79-004C-F842-BBE0-55E26149EE1F}" type="doc">
      <dgm:prSet loTypeId="urn:microsoft.com/office/officeart/2005/8/layout/venn1" loCatId="" qsTypeId="urn:microsoft.com/office/officeart/2005/8/quickstyle/simple1" qsCatId="simple" csTypeId="urn:microsoft.com/office/officeart/2005/8/colors/accent1_2" csCatId="accent1" phldr="1"/>
      <dgm:spPr/>
    </dgm:pt>
    <dgm:pt modelId="{B71AA04B-5E4D-644C-B2BB-8D9E2FE1E042}">
      <dgm:prSet phldrT="[Text]" custT="1"/>
      <dgm:spPr/>
      <dgm:t>
        <a:bodyPr/>
        <a:lstStyle/>
        <a:p>
          <a:r>
            <a:rPr lang="en-US" sz="2800" b="1" dirty="0"/>
            <a:t>OpenAI</a:t>
          </a:r>
        </a:p>
        <a:p>
          <a:r>
            <a:rPr lang="en-US" sz="2800" b="0" dirty="0"/>
            <a:t>- Benchmarks with academic images and questions</a:t>
          </a:r>
        </a:p>
        <a:p>
          <a:r>
            <a:rPr lang="en-US" sz="2800" b="0" dirty="0"/>
            <a:t>- Images generated by humans</a:t>
          </a:r>
        </a:p>
      </dgm:t>
    </dgm:pt>
    <dgm:pt modelId="{D3A05DCD-91AA-9C41-84E6-5B500265026E}" type="parTrans" cxnId="{9C48C617-2B98-9848-9F6F-677D84285448}">
      <dgm:prSet/>
      <dgm:spPr/>
      <dgm:t>
        <a:bodyPr/>
        <a:lstStyle/>
        <a:p>
          <a:endParaRPr lang="en-US"/>
        </a:p>
      </dgm:t>
    </dgm:pt>
    <dgm:pt modelId="{3FE64F39-2B81-F847-9E31-D982D9AEDC6C}" type="sibTrans" cxnId="{9C48C617-2B98-9848-9F6F-677D84285448}">
      <dgm:prSet/>
      <dgm:spPr/>
      <dgm:t>
        <a:bodyPr/>
        <a:lstStyle/>
        <a:p>
          <a:endParaRPr lang="en-US"/>
        </a:p>
      </dgm:t>
    </dgm:pt>
    <dgm:pt modelId="{B462B326-A817-4F4F-B50B-075BE0B7350C}">
      <dgm:prSet phldrT="[Text]"/>
      <dgm:spPr/>
      <dgm:t>
        <a:bodyPr/>
        <a:lstStyle/>
        <a:p>
          <a:r>
            <a:rPr lang="en-US" b="1" dirty="0"/>
            <a:t>Our Benchmark</a:t>
          </a:r>
        </a:p>
        <a:p>
          <a:r>
            <a:rPr lang="en-US" b="0" dirty="0"/>
            <a:t>- Benchmarks with images and questions that are not necessarily academic</a:t>
          </a:r>
        </a:p>
        <a:p>
          <a:r>
            <a:rPr lang="en-US" b="0" dirty="0"/>
            <a:t>- Images generated by humans and Generative AI</a:t>
          </a:r>
          <a:endParaRPr lang="en-US" dirty="0"/>
        </a:p>
      </dgm:t>
    </dgm:pt>
    <dgm:pt modelId="{BE0FFC58-A158-D846-AE64-144B3B8B9F48}" type="parTrans" cxnId="{4CE0AC8A-73EE-BF4D-8004-B893ECA325DD}">
      <dgm:prSet/>
      <dgm:spPr/>
      <dgm:t>
        <a:bodyPr/>
        <a:lstStyle/>
        <a:p>
          <a:endParaRPr lang="en-US"/>
        </a:p>
      </dgm:t>
    </dgm:pt>
    <dgm:pt modelId="{CEE005D6-FDE8-3144-BDEC-03385CE5C8E3}" type="sibTrans" cxnId="{4CE0AC8A-73EE-BF4D-8004-B893ECA325DD}">
      <dgm:prSet/>
      <dgm:spPr/>
      <dgm:t>
        <a:bodyPr/>
        <a:lstStyle/>
        <a:p>
          <a:endParaRPr lang="en-US"/>
        </a:p>
      </dgm:t>
    </dgm:pt>
    <dgm:pt modelId="{85F28D2B-DB6D-084D-8336-DE1657F030B8}" type="pres">
      <dgm:prSet presAssocID="{0D6C6F79-004C-F842-BBE0-55E26149EE1F}" presName="compositeShape" presStyleCnt="0">
        <dgm:presLayoutVars>
          <dgm:chMax val="7"/>
          <dgm:dir/>
          <dgm:resizeHandles val="exact"/>
        </dgm:presLayoutVars>
      </dgm:prSet>
      <dgm:spPr/>
    </dgm:pt>
    <dgm:pt modelId="{15F3A752-E9F2-3441-9965-2D13D21691B1}" type="pres">
      <dgm:prSet presAssocID="{B71AA04B-5E4D-644C-B2BB-8D9E2FE1E042}" presName="circ1" presStyleLbl="vennNode1" presStyleIdx="0" presStyleCnt="2"/>
      <dgm:spPr/>
    </dgm:pt>
    <dgm:pt modelId="{CE77790D-AAF0-5146-80C8-91A11A94CA8B}" type="pres">
      <dgm:prSet presAssocID="{B71AA04B-5E4D-644C-B2BB-8D9E2FE1E042}" presName="circ1Tx" presStyleLbl="revTx" presStyleIdx="0" presStyleCnt="0">
        <dgm:presLayoutVars>
          <dgm:chMax val="0"/>
          <dgm:chPref val="0"/>
          <dgm:bulletEnabled val="1"/>
        </dgm:presLayoutVars>
      </dgm:prSet>
      <dgm:spPr/>
    </dgm:pt>
    <dgm:pt modelId="{6F248616-DA5D-3348-8F4D-8D850775CB02}" type="pres">
      <dgm:prSet presAssocID="{B462B326-A817-4F4F-B50B-075BE0B7350C}" presName="circ2" presStyleLbl="vennNode1" presStyleIdx="1" presStyleCnt="2"/>
      <dgm:spPr/>
    </dgm:pt>
    <dgm:pt modelId="{CC50B2C9-179D-1141-865D-17981276B0F8}" type="pres">
      <dgm:prSet presAssocID="{B462B326-A817-4F4F-B50B-075BE0B7350C}" presName="circ2Tx" presStyleLbl="revTx" presStyleIdx="0" presStyleCnt="0">
        <dgm:presLayoutVars>
          <dgm:chMax val="0"/>
          <dgm:chPref val="0"/>
          <dgm:bulletEnabled val="1"/>
        </dgm:presLayoutVars>
      </dgm:prSet>
      <dgm:spPr/>
    </dgm:pt>
  </dgm:ptLst>
  <dgm:cxnLst>
    <dgm:cxn modelId="{9C48C617-2B98-9848-9F6F-677D84285448}" srcId="{0D6C6F79-004C-F842-BBE0-55E26149EE1F}" destId="{B71AA04B-5E4D-644C-B2BB-8D9E2FE1E042}" srcOrd="0" destOrd="0" parTransId="{D3A05DCD-91AA-9C41-84E6-5B500265026E}" sibTransId="{3FE64F39-2B81-F847-9E31-D982D9AEDC6C}"/>
    <dgm:cxn modelId="{8365E34D-6AB4-E440-8EF5-229416AF5076}" type="presOf" srcId="{B71AA04B-5E4D-644C-B2BB-8D9E2FE1E042}" destId="{CE77790D-AAF0-5146-80C8-91A11A94CA8B}" srcOrd="1" destOrd="0" presId="urn:microsoft.com/office/officeart/2005/8/layout/venn1"/>
    <dgm:cxn modelId="{4CE0AC8A-73EE-BF4D-8004-B893ECA325DD}" srcId="{0D6C6F79-004C-F842-BBE0-55E26149EE1F}" destId="{B462B326-A817-4F4F-B50B-075BE0B7350C}" srcOrd="1" destOrd="0" parTransId="{BE0FFC58-A158-D846-AE64-144B3B8B9F48}" sibTransId="{CEE005D6-FDE8-3144-BDEC-03385CE5C8E3}"/>
    <dgm:cxn modelId="{13B70E90-EDFA-F242-9B89-AA741ABCB2AC}" type="presOf" srcId="{B71AA04B-5E4D-644C-B2BB-8D9E2FE1E042}" destId="{15F3A752-E9F2-3441-9965-2D13D21691B1}" srcOrd="0" destOrd="0" presId="urn:microsoft.com/office/officeart/2005/8/layout/venn1"/>
    <dgm:cxn modelId="{CD485E9A-76BC-BD49-8FCE-FC243849DB02}" type="presOf" srcId="{B462B326-A817-4F4F-B50B-075BE0B7350C}" destId="{6F248616-DA5D-3348-8F4D-8D850775CB02}" srcOrd="0" destOrd="0" presId="urn:microsoft.com/office/officeart/2005/8/layout/venn1"/>
    <dgm:cxn modelId="{6E6C139E-322F-D048-A65A-005A68D69899}" type="presOf" srcId="{0D6C6F79-004C-F842-BBE0-55E26149EE1F}" destId="{85F28D2B-DB6D-084D-8336-DE1657F030B8}" srcOrd="0" destOrd="0" presId="urn:microsoft.com/office/officeart/2005/8/layout/venn1"/>
    <dgm:cxn modelId="{48A96BEF-0F2C-CD42-9915-D7D900359D4D}" type="presOf" srcId="{B462B326-A817-4F4F-B50B-075BE0B7350C}" destId="{CC50B2C9-179D-1141-865D-17981276B0F8}" srcOrd="1" destOrd="0" presId="urn:microsoft.com/office/officeart/2005/8/layout/venn1"/>
    <dgm:cxn modelId="{2985C72F-24DE-934D-AF03-7490721A727B}" type="presParOf" srcId="{85F28D2B-DB6D-084D-8336-DE1657F030B8}" destId="{15F3A752-E9F2-3441-9965-2D13D21691B1}" srcOrd="0" destOrd="0" presId="urn:microsoft.com/office/officeart/2005/8/layout/venn1"/>
    <dgm:cxn modelId="{A34FC3BC-AA6E-FB43-9A7B-7C98DFE7C955}" type="presParOf" srcId="{85F28D2B-DB6D-084D-8336-DE1657F030B8}" destId="{CE77790D-AAF0-5146-80C8-91A11A94CA8B}" srcOrd="1" destOrd="0" presId="urn:microsoft.com/office/officeart/2005/8/layout/venn1"/>
    <dgm:cxn modelId="{5DBBC7B7-61B7-154C-A7D3-3E60C1B39E43}" type="presParOf" srcId="{85F28D2B-DB6D-084D-8336-DE1657F030B8}" destId="{6F248616-DA5D-3348-8F4D-8D850775CB02}" srcOrd="2" destOrd="0" presId="urn:microsoft.com/office/officeart/2005/8/layout/venn1"/>
    <dgm:cxn modelId="{AF194C15-22DE-2F47-8BE3-99D7D0301897}" type="presParOf" srcId="{85F28D2B-DB6D-084D-8336-DE1657F030B8}" destId="{CC50B2C9-179D-1141-865D-17981276B0F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3A752-E9F2-3441-9965-2D13D21691B1}">
      <dsp:nvSpPr>
        <dsp:cNvPr id="0" name=""/>
        <dsp:cNvSpPr/>
      </dsp:nvSpPr>
      <dsp:spPr>
        <a:xfrm>
          <a:off x="182880" y="453813"/>
          <a:ext cx="4511040" cy="45110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OpenAI</a:t>
          </a:r>
        </a:p>
        <a:p>
          <a:pPr marL="0" lvl="0" indent="0" algn="ctr" defTabSz="1244600">
            <a:lnSpc>
              <a:spcPct val="90000"/>
            </a:lnSpc>
            <a:spcBef>
              <a:spcPct val="0"/>
            </a:spcBef>
            <a:spcAft>
              <a:spcPct val="35000"/>
            </a:spcAft>
            <a:buNone/>
          </a:pPr>
          <a:r>
            <a:rPr lang="en-US" sz="2800" b="0" kern="1200" dirty="0"/>
            <a:t>- Benchmarks with academic images and questions</a:t>
          </a:r>
        </a:p>
        <a:p>
          <a:pPr marL="0" lvl="0" indent="0" algn="ctr" defTabSz="1244600">
            <a:lnSpc>
              <a:spcPct val="90000"/>
            </a:lnSpc>
            <a:spcBef>
              <a:spcPct val="0"/>
            </a:spcBef>
            <a:spcAft>
              <a:spcPct val="35000"/>
            </a:spcAft>
            <a:buNone/>
          </a:pPr>
          <a:r>
            <a:rPr lang="en-US" sz="2800" b="0" kern="1200" dirty="0"/>
            <a:t>- Images generated by humans</a:t>
          </a:r>
        </a:p>
      </dsp:txBody>
      <dsp:txXfrm>
        <a:off x="812800" y="985762"/>
        <a:ext cx="2600960" cy="3447142"/>
      </dsp:txXfrm>
    </dsp:sp>
    <dsp:sp modelId="{6F248616-DA5D-3348-8F4D-8D850775CB02}">
      <dsp:nvSpPr>
        <dsp:cNvPr id="0" name=""/>
        <dsp:cNvSpPr/>
      </dsp:nvSpPr>
      <dsp:spPr>
        <a:xfrm>
          <a:off x="3434080" y="453813"/>
          <a:ext cx="4511040" cy="45110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kern="1200" dirty="0"/>
            <a:t>Our Benchmark</a:t>
          </a:r>
        </a:p>
        <a:p>
          <a:pPr marL="0" lvl="0" indent="0" algn="ctr" defTabSz="1111250">
            <a:lnSpc>
              <a:spcPct val="90000"/>
            </a:lnSpc>
            <a:spcBef>
              <a:spcPct val="0"/>
            </a:spcBef>
            <a:spcAft>
              <a:spcPct val="35000"/>
            </a:spcAft>
            <a:buNone/>
          </a:pPr>
          <a:r>
            <a:rPr lang="en-US" sz="2500" b="0" kern="1200" dirty="0"/>
            <a:t>- Benchmarks with images and questions that are not necessarily academic</a:t>
          </a:r>
        </a:p>
        <a:p>
          <a:pPr marL="0" lvl="0" indent="0" algn="ctr" defTabSz="1111250">
            <a:lnSpc>
              <a:spcPct val="90000"/>
            </a:lnSpc>
            <a:spcBef>
              <a:spcPct val="0"/>
            </a:spcBef>
            <a:spcAft>
              <a:spcPct val="35000"/>
            </a:spcAft>
            <a:buNone/>
          </a:pPr>
          <a:r>
            <a:rPr lang="en-US" sz="2500" b="0" kern="1200" dirty="0"/>
            <a:t>- Images generated by humans and Generative AI</a:t>
          </a:r>
          <a:endParaRPr lang="en-US" sz="2500" kern="1200" dirty="0"/>
        </a:p>
      </dsp:txBody>
      <dsp:txXfrm>
        <a:off x="4714240" y="985762"/>
        <a:ext cx="2600960" cy="3447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11911-7B65-A44F-93E6-356E0048A6AF}" type="datetimeFigureOut">
              <a:rPr lang="en-US" smtClean="0"/>
              <a:t>6/10/24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D10F1-7D42-A34F-BAC8-00C0AABB3DFF}" type="slidenum">
              <a:rPr lang="en-US" smtClean="0"/>
              <a:t>‹#›</a:t>
            </a:fld>
            <a:endParaRPr lang="en-US"/>
          </a:p>
        </p:txBody>
      </p:sp>
    </p:spTree>
    <p:extLst>
      <p:ext uri="{BB962C8B-B14F-4D97-AF65-F5344CB8AC3E}">
        <p14:creationId xmlns:p14="http://schemas.microsoft.com/office/powerpoint/2010/main" val="42363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hope you are all doing well. This will be a brief presentation looking at some current benchmarks that are used to analyze the performance of large language models. Most notably, OpenAI included these benchmarks as part of their visual understanding tasks. My goal is to not only cover the different tasks that the benchmarks have to offer, but also discuss how these benchmarks compare to the LLM benchmark we are looking to develop to asses the visual understanding of the current LLM technologies that are at our disposal. </a:t>
            </a:r>
          </a:p>
        </p:txBody>
      </p:sp>
      <p:sp>
        <p:nvSpPr>
          <p:cNvPr id="4" name="Slide Number Placeholder 3"/>
          <p:cNvSpPr>
            <a:spLocks noGrp="1"/>
          </p:cNvSpPr>
          <p:nvPr>
            <p:ph type="sldNum" sz="quarter" idx="5"/>
          </p:nvPr>
        </p:nvSpPr>
        <p:spPr/>
        <p:txBody>
          <a:bodyPr/>
          <a:lstStyle/>
          <a:p>
            <a:fld id="{972D10F1-7D42-A34F-BAC8-00C0AABB3DFF}" type="slidenum">
              <a:rPr lang="en-US" smtClean="0"/>
              <a:t>1</a:t>
            </a:fld>
            <a:endParaRPr lang="en-US"/>
          </a:p>
        </p:txBody>
      </p:sp>
    </p:spTree>
    <p:extLst>
      <p:ext uri="{BB962C8B-B14F-4D97-AF65-F5344CB8AC3E}">
        <p14:creationId xmlns:p14="http://schemas.microsoft.com/office/powerpoint/2010/main" val="78156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10</a:t>
            </a:fld>
            <a:endParaRPr lang="en-US"/>
          </a:p>
        </p:txBody>
      </p:sp>
    </p:spTree>
    <p:extLst>
      <p:ext uri="{BB962C8B-B14F-4D97-AF65-F5344CB8AC3E}">
        <p14:creationId xmlns:p14="http://schemas.microsoft.com/office/powerpoint/2010/main" val="386580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benchmark used by OpenAI was </a:t>
            </a:r>
            <a:r>
              <a:rPr lang="en-US" dirty="0" err="1"/>
              <a:t>DocVQA</a:t>
            </a:r>
            <a:r>
              <a:rPr lang="en-US" dirty="0"/>
              <a:t>. The image on the left is from the beginning of the paper of the same title that describes this benchmark and has both the letter as visual input, but also some questions about the image which are based on the description in the third bullet point on the right. Along with the description on the right, you can see that </a:t>
            </a:r>
            <a:r>
              <a:rPr lang="en-US" dirty="0" err="1"/>
              <a:t>DocVQA</a:t>
            </a:r>
            <a:r>
              <a:rPr lang="en-US" dirty="0"/>
              <a:t> is very large as a dataset which is a common theme across most of these benchmarks. </a:t>
            </a:r>
          </a:p>
        </p:txBody>
      </p:sp>
      <p:sp>
        <p:nvSpPr>
          <p:cNvPr id="4" name="Slide Number Placeholder 3"/>
          <p:cNvSpPr>
            <a:spLocks noGrp="1"/>
          </p:cNvSpPr>
          <p:nvPr>
            <p:ph type="sldNum" sz="quarter" idx="5"/>
          </p:nvPr>
        </p:nvSpPr>
        <p:spPr/>
        <p:txBody>
          <a:bodyPr/>
          <a:lstStyle/>
          <a:p>
            <a:fld id="{972D10F1-7D42-A34F-BAC8-00C0AABB3DFF}" type="slidenum">
              <a:rPr lang="en-US" smtClean="0"/>
              <a:t>11</a:t>
            </a:fld>
            <a:endParaRPr lang="en-US"/>
          </a:p>
        </p:txBody>
      </p:sp>
    </p:spTree>
    <p:extLst>
      <p:ext uri="{BB962C8B-B14F-4D97-AF65-F5344CB8AC3E}">
        <p14:creationId xmlns:p14="http://schemas.microsoft.com/office/powerpoint/2010/main" val="321196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12</a:t>
            </a:fld>
            <a:endParaRPr lang="en-US"/>
          </a:p>
        </p:txBody>
      </p:sp>
    </p:spTree>
    <p:extLst>
      <p:ext uri="{BB962C8B-B14F-4D97-AF65-F5344CB8AC3E}">
        <p14:creationId xmlns:p14="http://schemas.microsoft.com/office/powerpoint/2010/main" val="86105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ActivityNet</a:t>
            </a:r>
            <a:r>
              <a:rPr lang="en-US" dirty="0"/>
              <a:t> is the first of two benchmarks I’ll talk about which actually use video inputs. The primary inputs for the LLM in this benchmark are videos of different complex human activities that are of interest to people in their daily living. Some examples of these activities are on the right.</a:t>
            </a:r>
          </a:p>
        </p:txBody>
      </p:sp>
      <p:sp>
        <p:nvSpPr>
          <p:cNvPr id="4" name="Slide Number Placeholder 3"/>
          <p:cNvSpPr>
            <a:spLocks noGrp="1"/>
          </p:cNvSpPr>
          <p:nvPr>
            <p:ph type="sldNum" sz="quarter" idx="5"/>
          </p:nvPr>
        </p:nvSpPr>
        <p:spPr/>
        <p:txBody>
          <a:bodyPr/>
          <a:lstStyle/>
          <a:p>
            <a:fld id="{972D10F1-7D42-A34F-BAC8-00C0AABB3DFF}" type="slidenum">
              <a:rPr lang="en-US" smtClean="0"/>
              <a:t>13</a:t>
            </a:fld>
            <a:endParaRPr lang="en-US"/>
          </a:p>
        </p:txBody>
      </p:sp>
    </p:spTree>
    <p:extLst>
      <p:ext uri="{BB962C8B-B14F-4D97-AF65-F5344CB8AC3E}">
        <p14:creationId xmlns:p14="http://schemas.microsoft.com/office/powerpoint/2010/main" val="117936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14</a:t>
            </a:fld>
            <a:endParaRPr lang="en-US"/>
          </a:p>
        </p:txBody>
      </p:sp>
    </p:spTree>
    <p:extLst>
      <p:ext uri="{BB962C8B-B14F-4D97-AF65-F5344CB8AC3E}">
        <p14:creationId xmlns:p14="http://schemas.microsoft.com/office/powerpoint/2010/main" val="3238848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second benchmark using video inputs is </a:t>
            </a:r>
            <a:r>
              <a:rPr lang="en-US" dirty="0" err="1"/>
              <a:t>EgoSchema</a:t>
            </a:r>
            <a:r>
              <a:rPr lang="en-US" dirty="0"/>
              <a:t> which is similar to </a:t>
            </a:r>
            <a:r>
              <a:rPr lang="en-US" dirty="0" err="1"/>
              <a:t>ActivityNet</a:t>
            </a:r>
            <a:r>
              <a:rPr lang="en-US" dirty="0"/>
              <a:t> but has the primary focus of using videos in a very long format to test video language understanding. One thing I found interesting about this benchmark was how the answer choices were multiple choice as opposed to giving the LLM an open-ended question. I’m not 100% sure how this would affect the other benchmarks if a similar format was used but I thought it was interesting that the questions were posed in this way for this particular visual knowledge task. </a:t>
            </a:r>
          </a:p>
        </p:txBody>
      </p:sp>
      <p:sp>
        <p:nvSpPr>
          <p:cNvPr id="4" name="Slide Number Placeholder 3"/>
          <p:cNvSpPr>
            <a:spLocks noGrp="1"/>
          </p:cNvSpPr>
          <p:nvPr>
            <p:ph type="sldNum" sz="quarter" idx="5"/>
          </p:nvPr>
        </p:nvSpPr>
        <p:spPr/>
        <p:txBody>
          <a:bodyPr/>
          <a:lstStyle/>
          <a:p>
            <a:fld id="{972D10F1-7D42-A34F-BAC8-00C0AABB3DFF}" type="slidenum">
              <a:rPr lang="en-US" smtClean="0"/>
              <a:t>15</a:t>
            </a:fld>
            <a:endParaRPr lang="en-US"/>
          </a:p>
        </p:txBody>
      </p:sp>
    </p:spTree>
    <p:extLst>
      <p:ext uri="{BB962C8B-B14F-4D97-AF65-F5344CB8AC3E}">
        <p14:creationId xmlns:p14="http://schemas.microsoft.com/office/powerpoint/2010/main" val="23543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16</a:t>
            </a:fld>
            <a:endParaRPr lang="en-US"/>
          </a:p>
        </p:txBody>
      </p:sp>
    </p:spTree>
    <p:extLst>
      <p:ext uri="{BB962C8B-B14F-4D97-AF65-F5344CB8AC3E}">
        <p14:creationId xmlns:p14="http://schemas.microsoft.com/office/powerpoint/2010/main" val="261785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look at the visual understanding benchmark I am trying to develop for testing these large language models on visual tasks similar to the ones from the Open AI benchmark. I gave a very brief presentation on what this benchmark might look like during one of our first meetings this summer. The image on the right is from that presentation. What this benchmark aims to do is push the capabilities of LLMs with regard to visual understanding. I feel the OpenAI benchmark is a great foundation to start on, but I think this benchmark will expand on it and add different features to gain more understanding about LLMs. I’ll go more into these features on the next slide and compare them with what OpenAI demonstrated with these benchmarks for GPT 4o</a:t>
            </a:r>
          </a:p>
        </p:txBody>
      </p:sp>
      <p:sp>
        <p:nvSpPr>
          <p:cNvPr id="4" name="Slide Number Placeholder 3"/>
          <p:cNvSpPr>
            <a:spLocks noGrp="1"/>
          </p:cNvSpPr>
          <p:nvPr>
            <p:ph type="sldNum" sz="quarter" idx="5"/>
          </p:nvPr>
        </p:nvSpPr>
        <p:spPr/>
        <p:txBody>
          <a:bodyPr/>
          <a:lstStyle/>
          <a:p>
            <a:fld id="{972D10F1-7D42-A34F-BAC8-00C0AABB3DFF}" type="slidenum">
              <a:rPr lang="en-US" smtClean="0"/>
              <a:t>17</a:t>
            </a:fld>
            <a:endParaRPr lang="en-US"/>
          </a:p>
        </p:txBody>
      </p:sp>
    </p:spTree>
    <p:extLst>
      <p:ext uri="{BB962C8B-B14F-4D97-AF65-F5344CB8AC3E}">
        <p14:creationId xmlns:p14="http://schemas.microsoft.com/office/powerpoint/2010/main" val="348677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tried using a Venn Diagram for this slide which worked to an extent, but I was not able to add text in the intersection of the two sets. For things that our benchmark will have in common with OpenAI is leveraging large datasets. To be a test that can verify the capabilities of LLMs, I think that our benchmark should use some of the datasets from OpenAI to have as much visual input data for the benchmark as possible. Along with data, our benchmark will also have several different image and question types. While our benchmark will share these characteristics of the OpenAI benchmark it will have some differences which you can see in the diagram. TALK ABOUT THE DIFFERENCES</a:t>
            </a:r>
          </a:p>
        </p:txBody>
      </p:sp>
      <p:sp>
        <p:nvSpPr>
          <p:cNvPr id="4" name="Slide Number Placeholder 3"/>
          <p:cNvSpPr>
            <a:spLocks noGrp="1"/>
          </p:cNvSpPr>
          <p:nvPr>
            <p:ph type="sldNum" sz="quarter" idx="5"/>
          </p:nvPr>
        </p:nvSpPr>
        <p:spPr/>
        <p:txBody>
          <a:bodyPr/>
          <a:lstStyle/>
          <a:p>
            <a:fld id="{972D10F1-7D42-A34F-BAC8-00C0AABB3DFF}" type="slidenum">
              <a:rPr lang="en-US" smtClean="0"/>
              <a:t>18</a:t>
            </a:fld>
            <a:endParaRPr lang="en-US"/>
          </a:p>
        </p:txBody>
      </p:sp>
    </p:spTree>
    <p:extLst>
      <p:ext uri="{BB962C8B-B14F-4D97-AF65-F5344CB8AC3E}">
        <p14:creationId xmlns:p14="http://schemas.microsoft.com/office/powerpoint/2010/main" val="20755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There’s a lot on this slide, but I want to focus on not just the abstract comparison of the features of our proposed visual understanding benchmark, but also look at some tests that our benchmark should include. I’ll go ahead and mention that all of the images and examples from this slide are taken from a paper titled </a:t>
            </a:r>
            <a:r>
              <a:rPr lang="en-US" b="1" i="0" dirty="0">
                <a:solidFill>
                  <a:srgbClr val="000000"/>
                </a:solidFill>
                <a:effectLst/>
                <a:highlight>
                  <a:srgbClr val="FFFFFF"/>
                </a:highlight>
                <a:latin typeface="Lucida Grande" panose="020B0600040502020204" pitchFamily="34" charset="0"/>
              </a:rPr>
              <a:t>Text-Based Reasoning About Vector Graphics</a:t>
            </a:r>
            <a:r>
              <a:rPr lang="en-US" b="0" i="0" dirty="0">
                <a:solidFill>
                  <a:srgbClr val="000000"/>
                </a:solidFill>
                <a:effectLst/>
                <a:highlight>
                  <a:srgbClr val="FFFFFF"/>
                </a:highlight>
                <a:latin typeface="Lucida Grande" panose="020B0600040502020204" pitchFamily="34" charset="0"/>
              </a:rPr>
              <a:t> which I’ve linked under the first example. I still need to read the paper in its entirety, but skimming through sections of it I found that a lot of what the researchers did in those experiments can be used in a similar way for a visual understanding benchmark. Our benchmark will test the LLM on knowledge of physical characteristics using basic geometric inputs that can include one or more shapes. I really liked this paper's use of JSON formatting to create user-defined schemas for different types of shapes and visual inputs. There’s an example of this on the bottom right of the slide. I know Dr. Grant and I have discussed previously creating a table of possible combinations of characteristics for different types of visual inputs that our benchmark could use and I think this could be a example to follow. Obviously the technology being used can differ but I like the spirit of the tests done in this paper. Again I’ve linked it here on the slide and you can see some of the examples of visual inputs they used for their experiments.</a:t>
            </a:r>
            <a:endParaRPr lang="en-US" b="1" i="0" dirty="0">
              <a:solidFill>
                <a:srgbClr val="000000"/>
              </a:solidFill>
              <a:effectLst/>
              <a:highlight>
                <a:srgbClr val="FFFFFF"/>
              </a:highlight>
              <a:latin typeface="Lucida Grande" panose="020B0600040502020204" pitchFamily="34" charset="0"/>
            </a:endParaRPr>
          </a:p>
          <a:p>
            <a:br>
              <a:rPr lang="en-US" dirty="0"/>
            </a:br>
            <a:endParaRPr lang="en-US" dirty="0"/>
          </a:p>
          <a:p>
            <a:r>
              <a:rPr lang="en-US" dirty="0"/>
              <a:t>‘</a:t>
            </a:r>
          </a:p>
        </p:txBody>
      </p:sp>
      <p:sp>
        <p:nvSpPr>
          <p:cNvPr id="4" name="Slide Number Placeholder 3"/>
          <p:cNvSpPr>
            <a:spLocks noGrp="1"/>
          </p:cNvSpPr>
          <p:nvPr>
            <p:ph type="sldNum" sz="quarter" idx="5"/>
          </p:nvPr>
        </p:nvSpPr>
        <p:spPr/>
        <p:txBody>
          <a:bodyPr/>
          <a:lstStyle/>
          <a:p>
            <a:fld id="{972D10F1-7D42-A34F-BAC8-00C0AABB3DFF}" type="slidenum">
              <a:rPr lang="en-US" smtClean="0"/>
              <a:t>19</a:t>
            </a:fld>
            <a:endParaRPr lang="en-US"/>
          </a:p>
        </p:txBody>
      </p:sp>
    </p:spTree>
    <p:extLst>
      <p:ext uri="{BB962C8B-B14F-4D97-AF65-F5344CB8AC3E}">
        <p14:creationId xmlns:p14="http://schemas.microsoft.com/office/powerpoint/2010/main" val="175816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quick overview, this presentation will cover 7 visual understanding tasks. These 7 benchmarks were used by OpenAI to test GPT 4o on visual understanding tasks. I’ll first discuss these benchmarks and then look at some similarities and differences between the current standard and a benchmark I am proposing for testing the visual acuity of large language models. On the right I have an image generated by Microsoft Copilot based on the prompt to generate an AI Assistant that uses Large Language Models. Current LLMs have the ability to generate images which is something that I think can be leveraged with our LLM benchmark. I’ll go more into that later in the presentation</a:t>
            </a:r>
          </a:p>
        </p:txBody>
      </p:sp>
      <p:sp>
        <p:nvSpPr>
          <p:cNvPr id="4" name="Slide Number Placeholder 3"/>
          <p:cNvSpPr>
            <a:spLocks noGrp="1"/>
          </p:cNvSpPr>
          <p:nvPr>
            <p:ph type="sldNum" sz="quarter" idx="5"/>
          </p:nvPr>
        </p:nvSpPr>
        <p:spPr/>
        <p:txBody>
          <a:bodyPr/>
          <a:lstStyle/>
          <a:p>
            <a:fld id="{972D10F1-7D42-A34F-BAC8-00C0AABB3DFF}" type="slidenum">
              <a:rPr lang="en-US" smtClean="0"/>
              <a:t>2</a:t>
            </a:fld>
            <a:endParaRPr lang="en-US"/>
          </a:p>
        </p:txBody>
      </p:sp>
    </p:spTree>
    <p:extLst>
      <p:ext uri="{BB962C8B-B14F-4D97-AF65-F5344CB8AC3E}">
        <p14:creationId xmlns:p14="http://schemas.microsoft.com/office/powerpoint/2010/main" val="270680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sticking with me through this talk. If anyone has any questions about some of the tasks, our benchmark or any specific part of the talk I’ll be happy to go back and answer those.</a:t>
            </a:r>
          </a:p>
        </p:txBody>
      </p:sp>
      <p:sp>
        <p:nvSpPr>
          <p:cNvPr id="4" name="Slide Number Placeholder 3"/>
          <p:cNvSpPr>
            <a:spLocks noGrp="1"/>
          </p:cNvSpPr>
          <p:nvPr>
            <p:ph type="sldNum" sz="quarter" idx="5"/>
          </p:nvPr>
        </p:nvSpPr>
        <p:spPr/>
        <p:txBody>
          <a:bodyPr/>
          <a:lstStyle/>
          <a:p>
            <a:fld id="{972D10F1-7D42-A34F-BAC8-00C0AABB3DFF}" type="slidenum">
              <a:rPr lang="en-US" smtClean="0"/>
              <a:t>20</a:t>
            </a:fld>
            <a:endParaRPr lang="en-US"/>
          </a:p>
        </p:txBody>
      </p:sp>
    </p:spTree>
    <p:extLst>
      <p:ext uri="{BB962C8B-B14F-4D97-AF65-F5344CB8AC3E}">
        <p14:creationId xmlns:p14="http://schemas.microsoft.com/office/powerpoint/2010/main" val="33491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look at the current LLM benchmarks, I’ll start with MMMU. The goal of this benchmark is to test the LLM on different tasks based on different disciplines that require college-level knowledge. On the right I have some figures from the paper that </a:t>
            </a:r>
            <a:r>
              <a:rPr lang="en-US" dirty="0" err="1"/>
              <a:t>disucsses</a:t>
            </a:r>
            <a:r>
              <a:rPr lang="en-US" dirty="0"/>
              <a:t> this benchmark and as you can see some of these benchmarks include prompting the LLM with visual input and a prompt based on different fields such as Business, Science, the Humanities and Engineering or Tech. There are several more subjects as you can see on the right and the image types have a wide range. </a:t>
            </a:r>
          </a:p>
        </p:txBody>
      </p:sp>
      <p:sp>
        <p:nvSpPr>
          <p:cNvPr id="4" name="Slide Number Placeholder 3"/>
          <p:cNvSpPr>
            <a:spLocks noGrp="1"/>
          </p:cNvSpPr>
          <p:nvPr>
            <p:ph type="sldNum" sz="quarter" idx="5"/>
          </p:nvPr>
        </p:nvSpPr>
        <p:spPr/>
        <p:txBody>
          <a:bodyPr/>
          <a:lstStyle/>
          <a:p>
            <a:fld id="{972D10F1-7D42-A34F-BAC8-00C0AABB3DFF}" type="slidenum">
              <a:rPr lang="en-US" smtClean="0"/>
              <a:t>3</a:t>
            </a:fld>
            <a:endParaRPr lang="en-US"/>
          </a:p>
        </p:txBody>
      </p:sp>
    </p:spTree>
    <p:extLst>
      <p:ext uri="{BB962C8B-B14F-4D97-AF65-F5344CB8AC3E}">
        <p14:creationId xmlns:p14="http://schemas.microsoft.com/office/powerpoint/2010/main" val="161485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4</a:t>
            </a:fld>
            <a:endParaRPr lang="en-US"/>
          </a:p>
        </p:txBody>
      </p:sp>
    </p:spTree>
    <p:extLst>
      <p:ext uri="{BB962C8B-B14F-4D97-AF65-F5344CB8AC3E}">
        <p14:creationId xmlns:p14="http://schemas.microsoft.com/office/powerpoint/2010/main" val="140631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MMMU, the </a:t>
            </a:r>
            <a:r>
              <a:rPr lang="en-US" dirty="0" err="1"/>
              <a:t>MathVista</a:t>
            </a:r>
            <a:r>
              <a:rPr lang="en-US" dirty="0"/>
              <a:t> benchmark gives the LLM visual inputs and prompts to test for mathematical reasoning. A good example of this can be seen on the right. This benchmark is more specific to mathematical reasoning as opposed to general academic questions we saw in MMMU. It tests LLMs on the seven mathematical reasoning types you see listed on the left. </a:t>
            </a:r>
          </a:p>
        </p:txBody>
      </p:sp>
      <p:sp>
        <p:nvSpPr>
          <p:cNvPr id="4" name="Slide Number Placeholder 3"/>
          <p:cNvSpPr>
            <a:spLocks noGrp="1"/>
          </p:cNvSpPr>
          <p:nvPr>
            <p:ph type="sldNum" sz="quarter" idx="5"/>
          </p:nvPr>
        </p:nvSpPr>
        <p:spPr/>
        <p:txBody>
          <a:bodyPr/>
          <a:lstStyle/>
          <a:p>
            <a:fld id="{972D10F1-7D42-A34F-BAC8-00C0AABB3DFF}" type="slidenum">
              <a:rPr lang="en-US" smtClean="0"/>
              <a:t>5</a:t>
            </a:fld>
            <a:endParaRPr lang="en-US"/>
          </a:p>
        </p:txBody>
      </p:sp>
    </p:spTree>
    <p:extLst>
      <p:ext uri="{BB962C8B-B14F-4D97-AF65-F5344CB8AC3E}">
        <p14:creationId xmlns:p14="http://schemas.microsoft.com/office/powerpoint/2010/main" val="320213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6</a:t>
            </a:fld>
            <a:endParaRPr lang="en-US"/>
          </a:p>
        </p:txBody>
      </p:sp>
    </p:spTree>
    <p:extLst>
      <p:ext uri="{BB962C8B-B14F-4D97-AF65-F5344CB8AC3E}">
        <p14:creationId xmlns:p14="http://schemas.microsoft.com/office/powerpoint/2010/main" val="399961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I’ll discuss a benchmark based on the Allen Institute for Artificial Intelligence Diagrams (AI2D) dataset called AI2D-RST. The RST portion of this benchmark is used to describe Rhetorical Structure Theory. The corpus presents a new multi-layer annotation schema that provides a rich description of their multimodal </a:t>
            </a:r>
            <a:r>
              <a:rPr lang="en-US" dirty="0" err="1"/>
              <a:t>structure.The</a:t>
            </a:r>
            <a:r>
              <a:rPr lang="en-US" dirty="0"/>
              <a:t> data are annotated by experts and each of the layers describe (1) the grouping of diagram elements into perceptual units, (2) the connections set up by diagrammatic elements such as arrows and lines, and (3) the discourse relations between diagram elements, which are described using Rhetorical Structure Theory (RST) and that’s where that term RST comes into play. This benchmark seems to follow a theme that I noticed when going through these papers of testing academic knowledge. </a:t>
            </a:r>
          </a:p>
        </p:txBody>
      </p:sp>
      <p:sp>
        <p:nvSpPr>
          <p:cNvPr id="4" name="Slide Number Placeholder 3"/>
          <p:cNvSpPr>
            <a:spLocks noGrp="1"/>
          </p:cNvSpPr>
          <p:nvPr>
            <p:ph type="sldNum" sz="quarter" idx="5"/>
          </p:nvPr>
        </p:nvSpPr>
        <p:spPr/>
        <p:txBody>
          <a:bodyPr/>
          <a:lstStyle/>
          <a:p>
            <a:fld id="{972D10F1-7D42-A34F-BAC8-00C0AABB3DFF}" type="slidenum">
              <a:rPr lang="en-US" smtClean="0"/>
              <a:t>7</a:t>
            </a:fld>
            <a:endParaRPr lang="en-US"/>
          </a:p>
        </p:txBody>
      </p:sp>
    </p:spTree>
    <p:extLst>
      <p:ext uri="{BB962C8B-B14F-4D97-AF65-F5344CB8AC3E}">
        <p14:creationId xmlns:p14="http://schemas.microsoft.com/office/powerpoint/2010/main" val="3341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8</a:t>
            </a:fld>
            <a:endParaRPr lang="en-US"/>
          </a:p>
        </p:txBody>
      </p:sp>
    </p:spTree>
    <p:extLst>
      <p:ext uri="{BB962C8B-B14F-4D97-AF65-F5344CB8AC3E}">
        <p14:creationId xmlns:p14="http://schemas.microsoft.com/office/powerpoint/2010/main" val="159842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a:t>
            </a:r>
            <a:r>
              <a:rPr lang="en-US" dirty="0" err="1"/>
              <a:t>ChartQA</a:t>
            </a:r>
            <a:r>
              <a:rPr lang="en-US" dirty="0"/>
              <a:t> benchmark which is concerned with prompting the LLM with visual chart inputs and then questions and answers. The goal of the system is to predict the answer from the LLM based on the question and the chart. On the right you can see some examples of the type of questions and charts that were included. </a:t>
            </a:r>
          </a:p>
        </p:txBody>
      </p:sp>
      <p:sp>
        <p:nvSpPr>
          <p:cNvPr id="4" name="Slide Number Placeholder 3"/>
          <p:cNvSpPr>
            <a:spLocks noGrp="1"/>
          </p:cNvSpPr>
          <p:nvPr>
            <p:ph type="sldNum" sz="quarter" idx="5"/>
          </p:nvPr>
        </p:nvSpPr>
        <p:spPr/>
        <p:txBody>
          <a:bodyPr/>
          <a:lstStyle/>
          <a:p>
            <a:fld id="{972D10F1-7D42-A34F-BAC8-00C0AABB3DFF}" type="slidenum">
              <a:rPr lang="en-US" smtClean="0"/>
              <a:t>9</a:t>
            </a:fld>
            <a:endParaRPr lang="en-US"/>
          </a:p>
        </p:txBody>
      </p:sp>
    </p:spTree>
    <p:extLst>
      <p:ext uri="{BB962C8B-B14F-4D97-AF65-F5344CB8AC3E}">
        <p14:creationId xmlns:p14="http://schemas.microsoft.com/office/powerpoint/2010/main" val="1161421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ertheim Lab)">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outdoor, blue, day&#10;&#10;Description automatically generated">
            <a:extLst>
              <a:ext uri="{FF2B5EF4-FFF2-40B4-BE49-F238E27FC236}">
                <a16:creationId xmlns:a16="http://schemas.microsoft.com/office/drawing/2014/main" id="{1B67ADE8-0F92-3751-CDBB-FF2F540B168D}"/>
              </a:ext>
            </a:extLst>
          </p:cNvPr>
          <p:cNvPicPr>
            <a:picLocks noChangeAspect="1"/>
          </p:cNvPicPr>
          <p:nvPr userDrawn="1"/>
        </p:nvPicPr>
        <p:blipFill>
          <a:blip r:embed="rId2"/>
          <a:stretch>
            <a:fillRect/>
          </a:stretch>
        </p:blipFill>
        <p:spPr>
          <a:xfrm>
            <a:off x="-44767" y="-24765"/>
            <a:ext cx="12281535" cy="6907530"/>
          </a:xfrm>
          <a:prstGeom prst="rect">
            <a:avLst/>
          </a:prstGeom>
        </p:spPr>
      </p:pic>
      <p:sp>
        <p:nvSpPr>
          <p:cNvPr id="2" name="Title 1">
            <a:extLst>
              <a:ext uri="{FF2B5EF4-FFF2-40B4-BE49-F238E27FC236}">
                <a16:creationId xmlns:a16="http://schemas.microsoft.com/office/drawing/2014/main" id="{44C986EB-0387-4CBA-9F15-A02019605BBD}"/>
              </a:ext>
            </a:extLst>
          </p:cNvPr>
          <p:cNvSpPr>
            <a:spLocks noGrp="1"/>
          </p:cNvSpPr>
          <p:nvPr>
            <p:ph type="ctrTitle" hasCustomPrompt="1"/>
          </p:nvPr>
        </p:nvSpPr>
        <p:spPr>
          <a:xfrm>
            <a:off x="409303" y="2248929"/>
            <a:ext cx="11477898" cy="1464631"/>
          </a:xfrm>
        </p:spPr>
        <p:txBody>
          <a:bodyPr anchor="b" anchorCtr="0">
            <a:normAutofit/>
          </a:bodyPr>
          <a:lstStyle>
            <a:lvl1pPr>
              <a:defRPr sz="4000" b="1" i="0" spc="50"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3" name="Content Placeholder 10">
            <a:extLst>
              <a:ext uri="{FF2B5EF4-FFF2-40B4-BE49-F238E27FC236}">
                <a16:creationId xmlns:a16="http://schemas.microsoft.com/office/drawing/2014/main" id="{768EA31E-6B8B-9568-8909-EF3C6E7B722F}"/>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7" name="Content Placeholder 10">
            <a:extLst>
              <a:ext uri="{FF2B5EF4-FFF2-40B4-BE49-F238E27FC236}">
                <a16:creationId xmlns:a16="http://schemas.microsoft.com/office/drawing/2014/main" id="{13340BA7-3273-DA30-FAB7-4572595189CA}"/>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pic>
        <p:nvPicPr>
          <p:cNvPr id="9" name="Picture 8" descr="Text&#10;&#10;Description automatically generated">
            <a:extLst>
              <a:ext uri="{FF2B5EF4-FFF2-40B4-BE49-F238E27FC236}">
                <a16:creationId xmlns:a16="http://schemas.microsoft.com/office/drawing/2014/main" id="{8DECFF1A-B19B-F461-F31C-87AAB18129CA}"/>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3193063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for Plannin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A201494-D9B1-10DB-B52A-822F8F062672}"/>
              </a:ext>
            </a:extLst>
          </p:cNvPr>
          <p:cNvGrpSpPr>
            <a:grpSpLocks noChangeAspect="1"/>
          </p:cNvGrpSpPr>
          <p:nvPr userDrawn="1"/>
        </p:nvGrpSpPr>
        <p:grpSpPr>
          <a:xfrm>
            <a:off x="1295081" y="1271246"/>
            <a:ext cx="9601200" cy="4800600"/>
            <a:chOff x="609280" y="945242"/>
            <a:chExt cx="10973120" cy="5492363"/>
          </a:xfrm>
        </p:grpSpPr>
        <p:sp>
          <p:nvSpPr>
            <p:cNvPr id="3" name="Rectangle 2">
              <a:extLst>
                <a:ext uri="{FF2B5EF4-FFF2-40B4-BE49-F238E27FC236}">
                  <a16:creationId xmlns:a16="http://schemas.microsoft.com/office/drawing/2014/main" id="{29BBB07B-4464-A3BC-B007-6898C6B7FDEA}"/>
                </a:ext>
              </a:extLst>
            </p:cNvPr>
            <p:cNvSpPr>
              <a:spLocks/>
            </p:cNvSpPr>
            <p:nvPr userDrawn="1"/>
          </p:nvSpPr>
          <p:spPr>
            <a:xfrm>
              <a:off x="609280" y="945242"/>
              <a:ext cx="10972795" cy="5486400"/>
            </a:xfrm>
            <a:prstGeom prst="rect">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a:bodyPr>
            <a:lstStyle/>
            <a:p>
              <a:pPr algn="ctr"/>
              <a:endParaRPr lang="en-US" dirty="0" err="1">
                <a:solidFill>
                  <a:schemeClr val="tx1"/>
                </a:solidFill>
                <a:latin typeface="Gentona Book" pitchFamily="2" charset="77"/>
              </a:endParaRPr>
            </a:p>
          </p:txBody>
        </p:sp>
        <p:cxnSp>
          <p:nvCxnSpPr>
            <p:cNvPr id="4" name="Straight Arrow Connector 3">
              <a:extLst>
                <a:ext uri="{FF2B5EF4-FFF2-40B4-BE49-F238E27FC236}">
                  <a16:creationId xmlns:a16="http://schemas.microsoft.com/office/drawing/2014/main" id="{71D903F7-D4C3-74D9-9986-735EAAFE5B98}"/>
                </a:ext>
              </a:extLst>
            </p:cNvPr>
            <p:cNvCxnSpPr>
              <a:cxnSpLocks/>
            </p:cNvCxnSpPr>
            <p:nvPr userDrawn="1"/>
          </p:nvCxnSpPr>
          <p:spPr>
            <a:xfrm>
              <a:off x="609600" y="3694405"/>
              <a:ext cx="10972800" cy="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D968636-D021-94A1-F5A9-5C64639731E8}"/>
                </a:ext>
              </a:extLst>
            </p:cNvPr>
            <p:cNvCxnSpPr>
              <a:cxnSpLocks/>
            </p:cNvCxnSpPr>
            <p:nvPr userDrawn="1"/>
          </p:nvCxnSpPr>
          <p:spPr>
            <a:xfrm>
              <a:off x="6096000" y="951205"/>
              <a:ext cx="0" cy="548640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5427457-21F4-1058-48D6-7FB09B2FB206}"/>
              </a:ext>
            </a:extLst>
          </p:cNvPr>
          <p:cNvSpPr txBox="1"/>
          <p:nvPr userDrawn="1"/>
        </p:nvSpPr>
        <p:spPr>
          <a:xfrm>
            <a:off x="1294797" y="6066634"/>
            <a:ext cx="662361"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LOW</a:t>
            </a:r>
          </a:p>
        </p:txBody>
      </p:sp>
      <p:sp>
        <p:nvSpPr>
          <p:cNvPr id="8" name="TextBox 7">
            <a:extLst>
              <a:ext uri="{FF2B5EF4-FFF2-40B4-BE49-F238E27FC236}">
                <a16:creationId xmlns:a16="http://schemas.microsoft.com/office/drawing/2014/main" id="{1D963337-E7BB-134D-08B0-B6002A4B259C}"/>
              </a:ext>
            </a:extLst>
          </p:cNvPr>
          <p:cNvSpPr txBox="1"/>
          <p:nvPr userDrawn="1"/>
        </p:nvSpPr>
        <p:spPr>
          <a:xfrm>
            <a:off x="10184356" y="6066634"/>
            <a:ext cx="712054"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HIGH</a:t>
            </a:r>
          </a:p>
        </p:txBody>
      </p:sp>
      <p:sp>
        <p:nvSpPr>
          <p:cNvPr id="9" name="TextBox 8">
            <a:extLst>
              <a:ext uri="{FF2B5EF4-FFF2-40B4-BE49-F238E27FC236}">
                <a16:creationId xmlns:a16="http://schemas.microsoft.com/office/drawing/2014/main" id="{953F5C04-40A0-5229-F4DF-09DF6229CB59}"/>
              </a:ext>
            </a:extLst>
          </p:cNvPr>
          <p:cNvSpPr txBox="1"/>
          <p:nvPr userDrawn="1"/>
        </p:nvSpPr>
        <p:spPr>
          <a:xfrm rot="16200000">
            <a:off x="753975" y="1438024"/>
            <a:ext cx="712054"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HIGH</a:t>
            </a:r>
          </a:p>
        </p:txBody>
      </p:sp>
      <p:sp>
        <p:nvSpPr>
          <p:cNvPr id="10" name="TextBox 9">
            <a:extLst>
              <a:ext uri="{FF2B5EF4-FFF2-40B4-BE49-F238E27FC236}">
                <a16:creationId xmlns:a16="http://schemas.microsoft.com/office/drawing/2014/main" id="{96DFE3E8-9A7F-4E73-E007-C51FB09FC6E2}"/>
              </a:ext>
            </a:extLst>
          </p:cNvPr>
          <p:cNvSpPr txBox="1"/>
          <p:nvPr userDrawn="1"/>
        </p:nvSpPr>
        <p:spPr>
          <a:xfrm rot="16200000">
            <a:off x="778822" y="5532946"/>
            <a:ext cx="662361"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LOW</a:t>
            </a:r>
          </a:p>
        </p:txBody>
      </p:sp>
      <p:sp>
        <p:nvSpPr>
          <p:cNvPr id="12" name="Text Placeholder 11">
            <a:extLst>
              <a:ext uri="{FF2B5EF4-FFF2-40B4-BE49-F238E27FC236}">
                <a16:creationId xmlns:a16="http://schemas.microsoft.com/office/drawing/2014/main" id="{E2B2A994-7935-B05D-7232-7A537C58DDF0}"/>
              </a:ext>
            </a:extLst>
          </p:cNvPr>
          <p:cNvSpPr>
            <a:spLocks noGrp="1"/>
          </p:cNvSpPr>
          <p:nvPr>
            <p:ph type="body" sz="quarter" idx="10" hasCustomPrompt="1"/>
          </p:nvPr>
        </p:nvSpPr>
        <p:spPr>
          <a:xfrm>
            <a:off x="3587095" y="6076716"/>
            <a:ext cx="5016887" cy="359250"/>
          </a:xfrm>
        </p:spPr>
        <p:txBody>
          <a:bodyPr anchor="ctr" anchorCtr="0">
            <a:normAutofit/>
          </a:bodyPr>
          <a:lstStyle>
            <a:lvl1pPr marL="0" indent="0" algn="ctr">
              <a:buNone/>
              <a:defRPr sz="2000"/>
            </a:lvl1pPr>
            <a:lvl3pPr marL="914400" indent="0">
              <a:buNone/>
              <a:defRPr/>
            </a:lvl3pPr>
          </a:lstStyle>
          <a:p>
            <a:pPr lvl="0"/>
            <a:r>
              <a:rPr lang="en-US" dirty="0"/>
              <a:t>Click to edit the MEASURE</a:t>
            </a:r>
          </a:p>
        </p:txBody>
      </p:sp>
      <p:sp>
        <p:nvSpPr>
          <p:cNvPr id="15" name="Text Placeholder 14">
            <a:extLst>
              <a:ext uri="{FF2B5EF4-FFF2-40B4-BE49-F238E27FC236}">
                <a16:creationId xmlns:a16="http://schemas.microsoft.com/office/drawing/2014/main" id="{85927FC2-5CC3-BC38-296D-E6D4B80741DF}"/>
              </a:ext>
            </a:extLst>
          </p:cNvPr>
          <p:cNvSpPr>
            <a:spLocks noGrp="1"/>
          </p:cNvSpPr>
          <p:nvPr>
            <p:ph type="body" sz="quarter" idx="11" hasCustomPrompt="1"/>
          </p:nvPr>
        </p:nvSpPr>
        <p:spPr>
          <a:xfrm rot="16200000">
            <a:off x="-564413" y="3497907"/>
            <a:ext cx="3348660" cy="369333"/>
          </a:xfrm>
        </p:spPr>
        <p:txBody>
          <a:bodyPr vert="horz" lIns="91440" tIns="45720" rIns="91440" bIns="45720" rtlCol="0" anchor="ctr" anchorCtr="0">
            <a:normAutofit/>
          </a:bodyPr>
          <a:lstStyle>
            <a:lvl1pPr marL="0" indent="0" algn="ctr">
              <a:buNone/>
              <a:defRPr lang="en-US" sz="2000" dirty="0"/>
            </a:lvl1pPr>
          </a:lstStyle>
          <a:p>
            <a:pPr marL="228600" lvl="0" indent="-228600" algn="ctr"/>
            <a:r>
              <a:rPr lang="en-US" dirty="0"/>
              <a:t>Click to edit the MEASURE</a:t>
            </a:r>
          </a:p>
        </p:txBody>
      </p:sp>
      <p:sp>
        <p:nvSpPr>
          <p:cNvPr id="17" name="Text Placeholder 16">
            <a:extLst>
              <a:ext uri="{FF2B5EF4-FFF2-40B4-BE49-F238E27FC236}">
                <a16:creationId xmlns:a16="http://schemas.microsoft.com/office/drawing/2014/main" id="{7AEA73A6-651E-69AD-99B3-6B6C84BD28C6}"/>
              </a:ext>
            </a:extLst>
          </p:cNvPr>
          <p:cNvSpPr>
            <a:spLocks noGrp="1"/>
          </p:cNvSpPr>
          <p:nvPr>
            <p:ph type="body" sz="quarter" idx="12" hasCustomPrompt="1"/>
          </p:nvPr>
        </p:nvSpPr>
        <p:spPr>
          <a:xfrm>
            <a:off x="1293813" y="1266824"/>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18" name="Text Placeholder 16">
            <a:extLst>
              <a:ext uri="{FF2B5EF4-FFF2-40B4-BE49-F238E27FC236}">
                <a16:creationId xmlns:a16="http://schemas.microsoft.com/office/drawing/2014/main" id="{67721F55-3950-2B5F-1F4D-00349E266551}"/>
              </a:ext>
            </a:extLst>
          </p:cNvPr>
          <p:cNvSpPr>
            <a:spLocks noGrp="1"/>
          </p:cNvSpPr>
          <p:nvPr>
            <p:ph type="body" sz="quarter" idx="13" hasCustomPrompt="1"/>
          </p:nvPr>
        </p:nvSpPr>
        <p:spPr>
          <a:xfrm>
            <a:off x="6080498" y="1266824"/>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25" name="Text Placeholder 16">
            <a:extLst>
              <a:ext uri="{FF2B5EF4-FFF2-40B4-BE49-F238E27FC236}">
                <a16:creationId xmlns:a16="http://schemas.microsoft.com/office/drawing/2014/main" id="{42E54725-4E58-BF96-703E-6BE422BB8F2B}"/>
              </a:ext>
            </a:extLst>
          </p:cNvPr>
          <p:cNvSpPr>
            <a:spLocks noGrp="1"/>
          </p:cNvSpPr>
          <p:nvPr>
            <p:ph type="body" sz="quarter" idx="14" hasCustomPrompt="1"/>
          </p:nvPr>
        </p:nvSpPr>
        <p:spPr>
          <a:xfrm>
            <a:off x="1293813" y="5695700"/>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26" name="Text Placeholder 16">
            <a:extLst>
              <a:ext uri="{FF2B5EF4-FFF2-40B4-BE49-F238E27FC236}">
                <a16:creationId xmlns:a16="http://schemas.microsoft.com/office/drawing/2014/main" id="{93EAD869-F40D-E0E6-CD77-D551FBD5E221}"/>
              </a:ext>
            </a:extLst>
          </p:cNvPr>
          <p:cNvSpPr>
            <a:spLocks noGrp="1"/>
          </p:cNvSpPr>
          <p:nvPr>
            <p:ph type="body" sz="quarter" idx="15" hasCustomPrompt="1"/>
          </p:nvPr>
        </p:nvSpPr>
        <p:spPr>
          <a:xfrm>
            <a:off x="6080498" y="5695700"/>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11" name="Title 1">
            <a:extLst>
              <a:ext uri="{FF2B5EF4-FFF2-40B4-BE49-F238E27FC236}">
                <a16:creationId xmlns:a16="http://schemas.microsoft.com/office/drawing/2014/main" id="{CFF7E63D-5FB0-CED4-674D-4D6C61C9BBC9}"/>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THE QUAD CHART TITLE</a:t>
            </a:r>
          </a:p>
        </p:txBody>
      </p:sp>
    </p:spTree>
    <p:extLst>
      <p:ext uri="{BB962C8B-B14F-4D97-AF65-F5344CB8AC3E}">
        <p14:creationId xmlns:p14="http://schemas.microsoft.com/office/powerpoint/2010/main" val="1050298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Layer Stac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a:xfrm>
            <a:off x="5156445" y="1115886"/>
            <a:ext cx="6750633"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5-STACK TITLE</a:t>
            </a:r>
          </a:p>
        </p:txBody>
      </p:sp>
      <p:sp>
        <p:nvSpPr>
          <p:cNvPr id="6" name="Cube 5">
            <a:extLst>
              <a:ext uri="{FF2B5EF4-FFF2-40B4-BE49-F238E27FC236}">
                <a16:creationId xmlns:a16="http://schemas.microsoft.com/office/drawing/2014/main" id="{A95DA327-68F3-AE4F-51C5-F161954C5DE0}"/>
              </a:ext>
            </a:extLst>
          </p:cNvPr>
          <p:cNvSpPr/>
          <p:nvPr userDrawn="1"/>
        </p:nvSpPr>
        <p:spPr>
          <a:xfrm>
            <a:off x="381000" y="3804413"/>
            <a:ext cx="4339244" cy="1618488"/>
          </a:xfrm>
          <a:prstGeom prst="cube">
            <a:avLst>
              <a:gd name="adj" fmla="val 85739"/>
            </a:avLst>
          </a:prstGeom>
          <a:solidFill>
            <a:srgbClr val="E4A335">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5156446" y="4976979"/>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381000" y="3123453"/>
            <a:ext cx="4339244" cy="1618488"/>
          </a:xfrm>
          <a:prstGeom prst="cube">
            <a:avLst>
              <a:gd name="adj" fmla="val 85739"/>
            </a:avLst>
          </a:prstGeom>
          <a:solidFill>
            <a:srgbClr val="E5972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5156446" y="4298101"/>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381000" y="2462392"/>
            <a:ext cx="4339244" cy="1618488"/>
          </a:xfrm>
          <a:prstGeom prst="cube">
            <a:avLst>
              <a:gd name="adj" fmla="val 85739"/>
            </a:avLst>
          </a:prstGeom>
          <a:solidFill>
            <a:srgbClr val="E88B2A">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5156446" y="3637040"/>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381000" y="1789953"/>
            <a:ext cx="4339244"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5156446" y="2964601"/>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381000" y="1120028"/>
            <a:ext cx="4339244" cy="1618488"/>
          </a:xfrm>
          <a:prstGeom prst="cube">
            <a:avLst>
              <a:gd name="adj" fmla="val 85739"/>
            </a:avLst>
          </a:prstGeom>
          <a:solidFill>
            <a:srgbClr val="ED7E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5156446" y="2294676"/>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3332569" y="262311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3332569" y="329303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3332569" y="3965474"/>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3332569" y="462653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3332569" y="5307495"/>
            <a:ext cx="1823877"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11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Layer Stack">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41B59-A56A-818C-1B0A-75AE83D84473}"/>
              </a:ext>
            </a:extLst>
          </p:cNvPr>
          <p:cNvSpPr>
            <a:spLocks noGrp="1"/>
          </p:cNvSpPr>
          <p:nvPr>
            <p:ph type="body" sz="quarter" idx="17" hasCustomPrompt="1"/>
          </p:nvPr>
        </p:nvSpPr>
        <p:spPr>
          <a:xfrm>
            <a:off x="5156444" y="405354"/>
            <a:ext cx="6653913" cy="914401"/>
          </a:xfrm>
        </p:spPr>
        <p:txBody>
          <a:bodyPr vert="horz" lIns="91440" tIns="45720" rIns="91440" bIns="45720" rtlCol="0" anchor="ctr">
            <a:noAutofit/>
          </a:bodyPr>
          <a:lstStyle>
            <a:lvl1pPr marL="0" indent="0">
              <a:buNone/>
              <a:defRPr lang="en-US" sz="3200" b="1" i="0" spc="50" baseline="0" dirty="0">
                <a:solidFill>
                  <a:srgbClr val="011FA3"/>
                </a:solidFill>
                <a:latin typeface="Arial" panose="020B0604020202020204" pitchFamily="34" charset="0"/>
                <a:ea typeface="+mj-ea"/>
                <a:cs typeface="Arial" panose="020B0604020202020204" pitchFamily="34" charset="0"/>
              </a:defRPr>
            </a:lvl1pPr>
          </a:lstStyle>
          <a:p>
            <a:r>
              <a:rPr lang="en-US" dirty="0"/>
              <a:t>CLICK TO EDIT 7-STACK TITLE</a:t>
            </a:r>
          </a:p>
        </p:txBody>
      </p:sp>
      <p:sp>
        <p:nvSpPr>
          <p:cNvPr id="6" name="Cube 5">
            <a:extLst>
              <a:ext uri="{FF2B5EF4-FFF2-40B4-BE49-F238E27FC236}">
                <a16:creationId xmlns:a16="http://schemas.microsoft.com/office/drawing/2014/main" id="{A95DA327-68F3-AE4F-51C5-F161954C5DE0}"/>
              </a:ext>
            </a:extLst>
          </p:cNvPr>
          <p:cNvSpPr/>
          <p:nvPr userDrawn="1"/>
        </p:nvSpPr>
        <p:spPr>
          <a:xfrm>
            <a:off x="381000" y="4479868"/>
            <a:ext cx="4339244" cy="1618488"/>
          </a:xfrm>
          <a:prstGeom prst="cube">
            <a:avLst>
              <a:gd name="adj" fmla="val 85739"/>
            </a:avLst>
          </a:prstGeom>
          <a:solidFill>
            <a:srgbClr val="E39F33">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5156446" y="5652434"/>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381000" y="3798908"/>
            <a:ext cx="4339244" cy="1618488"/>
          </a:xfrm>
          <a:prstGeom prst="cube">
            <a:avLst>
              <a:gd name="adj" fmla="val 85739"/>
            </a:avLst>
          </a:prstGeom>
          <a:solidFill>
            <a:srgbClr val="E5993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5156446" y="4973556"/>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381000" y="3137847"/>
            <a:ext cx="4339244" cy="1618488"/>
          </a:xfrm>
          <a:prstGeom prst="cube">
            <a:avLst>
              <a:gd name="adj" fmla="val 85739"/>
            </a:avLst>
          </a:prstGeom>
          <a:solidFill>
            <a:srgbClr val="E7932D">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5156446" y="4312495"/>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381000" y="2465408"/>
            <a:ext cx="4339244"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5156446" y="3640056"/>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381000" y="1795483"/>
            <a:ext cx="4339244" cy="1618488"/>
          </a:xfrm>
          <a:prstGeom prst="cube">
            <a:avLst>
              <a:gd name="adj" fmla="val 85739"/>
            </a:avLst>
          </a:prstGeom>
          <a:solidFill>
            <a:srgbClr val="E9882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5156446" y="2970131"/>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3332569" y="329856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3332569" y="396849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3332569" y="4640929"/>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3332569" y="530199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3332569" y="5982950"/>
            <a:ext cx="1823877"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42065CC7-CA76-CA6A-BC1B-6194E6B32BA9}"/>
              </a:ext>
            </a:extLst>
          </p:cNvPr>
          <p:cNvSpPr/>
          <p:nvPr userDrawn="1"/>
        </p:nvSpPr>
        <p:spPr>
          <a:xfrm>
            <a:off x="381000" y="1132444"/>
            <a:ext cx="4339244" cy="1618488"/>
          </a:xfrm>
          <a:prstGeom prst="cube">
            <a:avLst>
              <a:gd name="adj" fmla="val 85739"/>
            </a:avLst>
          </a:prstGeom>
          <a:solidFill>
            <a:srgbClr val="EB83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8DEE50B-A2B6-AE9D-A672-80DA746D48F2}"/>
              </a:ext>
            </a:extLst>
          </p:cNvPr>
          <p:cNvSpPr>
            <a:spLocks noGrp="1"/>
          </p:cNvSpPr>
          <p:nvPr>
            <p:ph type="body" sz="quarter" idx="15" hasCustomPrompt="1"/>
          </p:nvPr>
        </p:nvSpPr>
        <p:spPr>
          <a:xfrm>
            <a:off x="5156446" y="2307092"/>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6</a:t>
            </a:r>
          </a:p>
        </p:txBody>
      </p:sp>
      <p:sp>
        <p:nvSpPr>
          <p:cNvPr id="11" name="Cube 10">
            <a:extLst>
              <a:ext uri="{FF2B5EF4-FFF2-40B4-BE49-F238E27FC236}">
                <a16:creationId xmlns:a16="http://schemas.microsoft.com/office/drawing/2014/main" id="{006E268B-9CFA-CC33-CF9F-F522C9AA964E}"/>
              </a:ext>
            </a:extLst>
          </p:cNvPr>
          <p:cNvSpPr/>
          <p:nvPr userDrawn="1"/>
        </p:nvSpPr>
        <p:spPr>
          <a:xfrm>
            <a:off x="381000" y="462519"/>
            <a:ext cx="4339244" cy="1618488"/>
          </a:xfrm>
          <a:prstGeom prst="cube">
            <a:avLst>
              <a:gd name="adj" fmla="val 85739"/>
            </a:avLst>
          </a:prstGeom>
          <a:solidFill>
            <a:srgbClr val="ED7C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CB364CDD-2B17-5335-C800-D3E2D8AC4A51}"/>
              </a:ext>
            </a:extLst>
          </p:cNvPr>
          <p:cNvSpPr>
            <a:spLocks noGrp="1"/>
          </p:cNvSpPr>
          <p:nvPr>
            <p:ph type="body" sz="quarter" idx="16" hasCustomPrompt="1"/>
          </p:nvPr>
        </p:nvSpPr>
        <p:spPr>
          <a:xfrm>
            <a:off x="5156446" y="1637167"/>
            <a:ext cx="6653914" cy="661454"/>
          </a:xfrm>
        </p:spPr>
        <p:txBody>
          <a:bodyPr anchor="ctr" anchorCtr="0">
            <a:noAutofit/>
          </a:bodyPr>
          <a:lstStyle>
            <a:lvl1pPr marL="0" indent="0">
              <a:buNone/>
              <a:defRPr sz="2400">
                <a:latin typeface="Arial" panose="020B0604020202020204" pitchFamily="34" charset="0"/>
                <a:cs typeface="Arial" panose="020B0604020202020204" pitchFamily="34" charset="0"/>
              </a:defRPr>
            </a:lvl1pPr>
          </a:lstStyle>
          <a:p>
            <a:pPr lvl="0"/>
            <a:r>
              <a:rPr lang="en-US" dirty="0"/>
              <a:t>Stack Layer 7</a:t>
            </a:r>
          </a:p>
        </p:txBody>
      </p:sp>
      <p:cxnSp>
        <p:nvCxnSpPr>
          <p:cNvPr id="13" name="Straight Connector 12">
            <a:extLst>
              <a:ext uri="{FF2B5EF4-FFF2-40B4-BE49-F238E27FC236}">
                <a16:creationId xmlns:a16="http://schemas.microsoft.com/office/drawing/2014/main" id="{E10B3D12-B5E4-DF16-8075-CC32967B9831}"/>
              </a:ext>
            </a:extLst>
          </p:cNvPr>
          <p:cNvCxnSpPr>
            <a:stCxn id="11" idx="4"/>
            <a:endCxn id="12" idx="1"/>
          </p:cNvCxnSpPr>
          <p:nvPr userDrawn="1"/>
        </p:nvCxnSpPr>
        <p:spPr>
          <a:xfrm>
            <a:off x="3332569" y="1965601"/>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779B92-EA6E-FB78-7ECB-13353CFCAD6D}"/>
              </a:ext>
            </a:extLst>
          </p:cNvPr>
          <p:cNvCxnSpPr>
            <a:cxnSpLocks/>
            <a:stCxn id="8" idx="4"/>
            <a:endCxn id="9" idx="1"/>
          </p:cNvCxnSpPr>
          <p:nvPr userDrawn="1"/>
        </p:nvCxnSpPr>
        <p:spPr>
          <a:xfrm>
            <a:off x="3332569" y="2635526"/>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68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 at a Glanc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E541AF-5919-CED3-A880-9D662E393A55}"/>
              </a:ext>
            </a:extLst>
          </p:cNvPr>
          <p:cNvGrpSpPr/>
          <p:nvPr userDrawn="1"/>
        </p:nvGrpSpPr>
        <p:grpSpPr>
          <a:xfrm>
            <a:off x="369276" y="1125415"/>
            <a:ext cx="11427389" cy="4994031"/>
            <a:chOff x="184638" y="1125415"/>
            <a:chExt cx="12007362" cy="4994031"/>
          </a:xfrm>
        </p:grpSpPr>
        <p:cxnSp>
          <p:nvCxnSpPr>
            <p:cNvPr id="10" name="Straight Connector 9">
              <a:extLst>
                <a:ext uri="{FF2B5EF4-FFF2-40B4-BE49-F238E27FC236}">
                  <a16:creationId xmlns:a16="http://schemas.microsoft.com/office/drawing/2014/main" id="{7EAE6177-5AE5-E281-4336-74E5BAF7BBED}"/>
                </a:ext>
              </a:extLst>
            </p:cNvPr>
            <p:cNvCxnSpPr/>
            <p:nvPr/>
          </p:nvCxnSpPr>
          <p:spPr>
            <a:xfrm>
              <a:off x="184638" y="2790092"/>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F96C9A-D1BD-9B1D-BD91-38D6C1DF5643}"/>
                </a:ext>
              </a:extLst>
            </p:cNvPr>
            <p:cNvCxnSpPr/>
            <p:nvPr/>
          </p:nvCxnSpPr>
          <p:spPr>
            <a:xfrm>
              <a:off x="184638" y="1125415"/>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0E6BFE-7CC1-9A9D-7109-95C505705A70}"/>
                </a:ext>
              </a:extLst>
            </p:cNvPr>
            <p:cNvCxnSpPr/>
            <p:nvPr/>
          </p:nvCxnSpPr>
          <p:spPr>
            <a:xfrm>
              <a:off x="184638" y="6119446"/>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6BA4E-3C16-4580-3705-D2FC0A9971F2}"/>
                </a:ext>
              </a:extLst>
            </p:cNvPr>
            <p:cNvCxnSpPr/>
            <p:nvPr/>
          </p:nvCxnSpPr>
          <p:spPr>
            <a:xfrm>
              <a:off x="184638" y="4454769"/>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AEDA0F6C-DFCD-B34D-3D79-8D4F96F4E03E}"/>
              </a:ext>
            </a:extLst>
          </p:cNvPr>
          <p:cNvCxnSpPr>
            <a:cxnSpLocks/>
          </p:cNvCxnSpPr>
          <p:nvPr userDrawn="1"/>
        </p:nvCxnSpPr>
        <p:spPr>
          <a:xfrm flipV="1">
            <a:off x="11456377"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920676-8808-BEB3-C076-1C665971994D}"/>
              </a:ext>
            </a:extLst>
          </p:cNvPr>
          <p:cNvCxnSpPr>
            <a:cxnSpLocks/>
          </p:cNvCxnSpPr>
          <p:nvPr userDrawn="1"/>
        </p:nvCxnSpPr>
        <p:spPr>
          <a:xfrm flipV="1">
            <a:off x="7863253"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E8FD06-E5F2-3AF6-FBD3-86586FA9B0EF}"/>
              </a:ext>
            </a:extLst>
          </p:cNvPr>
          <p:cNvCxnSpPr>
            <a:cxnSpLocks/>
          </p:cNvCxnSpPr>
          <p:nvPr userDrawn="1"/>
        </p:nvCxnSpPr>
        <p:spPr>
          <a:xfrm flipV="1">
            <a:off x="4270130"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005000-1433-E0CB-9D8B-3C0F48343452}"/>
              </a:ext>
            </a:extLst>
          </p:cNvPr>
          <p:cNvCxnSpPr>
            <a:cxnSpLocks/>
          </p:cNvCxnSpPr>
          <p:nvPr userDrawn="1"/>
        </p:nvCxnSpPr>
        <p:spPr>
          <a:xfrm flipV="1">
            <a:off x="677007"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5D2360BB-EE41-EF0A-7987-7FC6938C1C4A}"/>
              </a:ext>
            </a:extLst>
          </p:cNvPr>
          <p:cNvSpPr>
            <a:spLocks noGrp="1"/>
          </p:cNvSpPr>
          <p:nvPr>
            <p:ph type="body" sz="quarter" idx="10" hasCustomPrompt="1"/>
          </p:nvPr>
        </p:nvSpPr>
        <p:spPr>
          <a:xfrm>
            <a:off x="676275" y="1125539"/>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28" name="Text Placeholder 18">
            <a:extLst>
              <a:ext uri="{FF2B5EF4-FFF2-40B4-BE49-F238E27FC236}">
                <a16:creationId xmlns:a16="http://schemas.microsoft.com/office/drawing/2014/main" id="{ABC41EB4-74FA-78FA-781B-877DDFC056E5}"/>
              </a:ext>
            </a:extLst>
          </p:cNvPr>
          <p:cNvSpPr>
            <a:spLocks noGrp="1"/>
          </p:cNvSpPr>
          <p:nvPr>
            <p:ph type="body" sz="quarter" idx="11" hasCustomPrompt="1"/>
          </p:nvPr>
        </p:nvSpPr>
        <p:spPr>
          <a:xfrm>
            <a:off x="4270079" y="1125539"/>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29" name="Text Placeholder 18">
            <a:extLst>
              <a:ext uri="{FF2B5EF4-FFF2-40B4-BE49-F238E27FC236}">
                <a16:creationId xmlns:a16="http://schemas.microsoft.com/office/drawing/2014/main" id="{6538BAB6-E084-026C-9B60-521D70501506}"/>
              </a:ext>
            </a:extLst>
          </p:cNvPr>
          <p:cNvSpPr>
            <a:spLocks noGrp="1"/>
          </p:cNvSpPr>
          <p:nvPr>
            <p:ph type="body" sz="quarter" idx="12" hasCustomPrompt="1"/>
          </p:nvPr>
        </p:nvSpPr>
        <p:spPr>
          <a:xfrm>
            <a:off x="7874516" y="1125539"/>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0" name="Text Placeholder 18">
            <a:extLst>
              <a:ext uri="{FF2B5EF4-FFF2-40B4-BE49-F238E27FC236}">
                <a16:creationId xmlns:a16="http://schemas.microsoft.com/office/drawing/2014/main" id="{31AC11D3-C7B1-ACFA-FC07-CF73BED4B5DC}"/>
              </a:ext>
            </a:extLst>
          </p:cNvPr>
          <p:cNvSpPr>
            <a:spLocks noGrp="1"/>
          </p:cNvSpPr>
          <p:nvPr>
            <p:ph type="body" sz="quarter" idx="13" hasCustomPrompt="1"/>
          </p:nvPr>
        </p:nvSpPr>
        <p:spPr>
          <a:xfrm>
            <a:off x="676275" y="2793472"/>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1" name="Text Placeholder 18">
            <a:extLst>
              <a:ext uri="{FF2B5EF4-FFF2-40B4-BE49-F238E27FC236}">
                <a16:creationId xmlns:a16="http://schemas.microsoft.com/office/drawing/2014/main" id="{D0170E29-4C45-56D3-D97D-9C45E71EC8DD}"/>
              </a:ext>
            </a:extLst>
          </p:cNvPr>
          <p:cNvSpPr>
            <a:spLocks noGrp="1"/>
          </p:cNvSpPr>
          <p:nvPr>
            <p:ph type="body" sz="quarter" idx="14" hasCustomPrompt="1"/>
          </p:nvPr>
        </p:nvSpPr>
        <p:spPr>
          <a:xfrm>
            <a:off x="4270079" y="2793472"/>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2" name="Text Placeholder 18">
            <a:extLst>
              <a:ext uri="{FF2B5EF4-FFF2-40B4-BE49-F238E27FC236}">
                <a16:creationId xmlns:a16="http://schemas.microsoft.com/office/drawing/2014/main" id="{A1106E0B-3C51-431E-2427-0D0F946FCE65}"/>
              </a:ext>
            </a:extLst>
          </p:cNvPr>
          <p:cNvSpPr>
            <a:spLocks noGrp="1"/>
          </p:cNvSpPr>
          <p:nvPr>
            <p:ph type="body" sz="quarter" idx="15" hasCustomPrompt="1"/>
          </p:nvPr>
        </p:nvSpPr>
        <p:spPr>
          <a:xfrm>
            <a:off x="7874516" y="2793472"/>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3" name="Text Placeholder 18">
            <a:extLst>
              <a:ext uri="{FF2B5EF4-FFF2-40B4-BE49-F238E27FC236}">
                <a16:creationId xmlns:a16="http://schemas.microsoft.com/office/drawing/2014/main" id="{D1D10764-E693-536C-9B62-CC78A041774C}"/>
              </a:ext>
            </a:extLst>
          </p:cNvPr>
          <p:cNvSpPr>
            <a:spLocks noGrp="1"/>
          </p:cNvSpPr>
          <p:nvPr>
            <p:ph type="body" sz="quarter" idx="16" hasCustomPrompt="1"/>
          </p:nvPr>
        </p:nvSpPr>
        <p:spPr>
          <a:xfrm>
            <a:off x="676275" y="4461405"/>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4" name="Text Placeholder 18">
            <a:extLst>
              <a:ext uri="{FF2B5EF4-FFF2-40B4-BE49-F238E27FC236}">
                <a16:creationId xmlns:a16="http://schemas.microsoft.com/office/drawing/2014/main" id="{BE969C05-89E4-BEDA-B804-4590738BD910}"/>
              </a:ext>
            </a:extLst>
          </p:cNvPr>
          <p:cNvSpPr>
            <a:spLocks noGrp="1"/>
          </p:cNvSpPr>
          <p:nvPr>
            <p:ph type="body" sz="quarter" idx="17" hasCustomPrompt="1"/>
          </p:nvPr>
        </p:nvSpPr>
        <p:spPr>
          <a:xfrm>
            <a:off x="4270079" y="4461405"/>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5" name="Text Placeholder 18">
            <a:extLst>
              <a:ext uri="{FF2B5EF4-FFF2-40B4-BE49-F238E27FC236}">
                <a16:creationId xmlns:a16="http://schemas.microsoft.com/office/drawing/2014/main" id="{5ACF44A0-0B9C-8220-E7FD-82D1617244DB}"/>
              </a:ext>
            </a:extLst>
          </p:cNvPr>
          <p:cNvSpPr>
            <a:spLocks noGrp="1"/>
          </p:cNvSpPr>
          <p:nvPr>
            <p:ph type="body" sz="quarter" idx="18" hasCustomPrompt="1"/>
          </p:nvPr>
        </p:nvSpPr>
        <p:spPr>
          <a:xfrm>
            <a:off x="7874516" y="4461405"/>
            <a:ext cx="3594100" cy="1663822"/>
          </a:xfrm>
        </p:spPr>
        <p:txBody>
          <a:bodyPr lIns="274320" tIns="274320" rIns="274320" bIns="274320" anchor="ctr" anchorCtr="0">
            <a:normAutofit/>
          </a:bodyPr>
          <a:lstStyle>
            <a:lvl1pPr marL="0" indent="0" algn="ctr">
              <a:buNone/>
              <a:defRPr sz="2000" b="0" i="0">
                <a:latin typeface="Arial" panose="020B0604020202020204" pitchFamily="34" charset="0"/>
                <a:cs typeface="Arial" panose="020B0604020202020204" pitchFamily="34" charset="0"/>
              </a:defRPr>
            </a:lvl1pPr>
          </a:lstStyle>
          <a:p>
            <a:pPr lvl="0"/>
            <a:r>
              <a:rPr lang="en-US" dirty="0"/>
              <a:t>Click to add text here</a:t>
            </a:r>
          </a:p>
        </p:txBody>
      </p:sp>
      <p:sp>
        <p:nvSpPr>
          <p:cNvPr id="3" name="Title 1">
            <a:extLst>
              <a:ext uri="{FF2B5EF4-FFF2-40B4-BE49-F238E27FC236}">
                <a16:creationId xmlns:a16="http://schemas.microsoft.com/office/drawing/2014/main" id="{A5268633-6840-D7EA-2322-FAF99A6AB561}"/>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of “X AT A GLANCE”</a:t>
            </a:r>
          </a:p>
        </p:txBody>
      </p:sp>
    </p:spTree>
    <p:extLst>
      <p:ext uri="{BB962C8B-B14F-4D97-AF65-F5344CB8AC3E}">
        <p14:creationId xmlns:p14="http://schemas.microsoft.com/office/powerpoint/2010/main" val="427458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es of X">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DAD5B5-0B74-B1C4-D1A5-5CD492FCBF20}"/>
              </a:ext>
            </a:extLst>
          </p:cNvPr>
          <p:cNvGrpSpPr/>
          <p:nvPr userDrawn="1"/>
        </p:nvGrpSpPr>
        <p:grpSpPr>
          <a:xfrm>
            <a:off x="375070" y="323004"/>
            <a:ext cx="11445410" cy="5870565"/>
            <a:chOff x="375070" y="323004"/>
            <a:chExt cx="11445410" cy="5870565"/>
          </a:xfrm>
        </p:grpSpPr>
        <p:grpSp>
          <p:nvGrpSpPr>
            <p:cNvPr id="6" name="Group 5">
              <a:extLst>
                <a:ext uri="{FF2B5EF4-FFF2-40B4-BE49-F238E27FC236}">
                  <a16:creationId xmlns:a16="http://schemas.microsoft.com/office/drawing/2014/main" id="{6E773234-F5E3-40D2-11E5-315772E936E2}"/>
                </a:ext>
              </a:extLst>
            </p:cNvPr>
            <p:cNvGrpSpPr/>
            <p:nvPr/>
          </p:nvGrpSpPr>
          <p:grpSpPr>
            <a:xfrm>
              <a:off x="10890371" y="323004"/>
              <a:ext cx="930109" cy="5870565"/>
              <a:chOff x="10795320" y="323004"/>
              <a:chExt cx="930109" cy="5870565"/>
            </a:xfrm>
          </p:grpSpPr>
          <p:sp>
            <p:nvSpPr>
              <p:cNvPr id="143" name="Oval 142">
                <a:extLst>
                  <a:ext uri="{FF2B5EF4-FFF2-40B4-BE49-F238E27FC236}">
                    <a16:creationId xmlns:a16="http://schemas.microsoft.com/office/drawing/2014/main" id="{D2B29875-654B-65A0-5F73-4EE67D689EAE}"/>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FDEECDF9-A865-FF99-72D0-5F76F3FC3DB8}"/>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Connector 144">
                <a:extLst>
                  <a:ext uri="{FF2B5EF4-FFF2-40B4-BE49-F238E27FC236}">
                    <a16:creationId xmlns:a16="http://schemas.microsoft.com/office/drawing/2014/main" id="{75D81DF2-2B11-ED10-718D-FC18F469F875}"/>
                  </a:ext>
                </a:extLst>
              </p:cNvPr>
              <p:cNvCxnSpPr>
                <a:endCxn id="14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732248B-3447-F61A-7D24-CDD764C9C5B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D2D4B6EE-9317-18F5-A854-D577A8806B9C}"/>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CC9456A3-A7A3-038D-E107-095FB3E18A64}"/>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A6F5E1E5-5F09-EF63-0983-E79D62F3F312}"/>
                  </a:ext>
                </a:extLst>
              </p:cNvPr>
              <p:cNvCxnSpPr>
                <a:endCxn id="14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706757A-F203-41E1-D4B4-7075490E891D}"/>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7B63C4F0-DE73-D93B-1609-9A2842437E1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A9B54057-322A-1F3E-2A0C-3927B0BD805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a:extLst>
                  <a:ext uri="{FF2B5EF4-FFF2-40B4-BE49-F238E27FC236}">
                    <a16:creationId xmlns:a16="http://schemas.microsoft.com/office/drawing/2014/main" id="{808D1F64-2286-B470-F61E-70F34ECA37BD}"/>
                  </a:ext>
                </a:extLst>
              </p:cNvPr>
              <p:cNvCxnSpPr>
                <a:endCxn id="15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973E279-C7C0-E13C-05BD-213B7CC786E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F848E4D7-222E-41A5-2D50-03DD1568CA01}"/>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F6F7DF27-DB6A-13FC-0465-3C765C765886}"/>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7" name="Straight Connector 156">
                <a:extLst>
                  <a:ext uri="{FF2B5EF4-FFF2-40B4-BE49-F238E27FC236}">
                    <a16:creationId xmlns:a16="http://schemas.microsoft.com/office/drawing/2014/main" id="{2D336CE4-7971-E47E-A7A3-AD179732CC34}"/>
                  </a:ext>
                </a:extLst>
              </p:cNvPr>
              <p:cNvCxnSpPr>
                <a:endCxn id="15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69EB12B-529E-3AAB-F01F-6145F19D9BB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24F76DE-4117-D5DB-52BA-278684CAABDA}"/>
                </a:ext>
              </a:extLst>
            </p:cNvPr>
            <p:cNvGrpSpPr/>
            <p:nvPr/>
          </p:nvGrpSpPr>
          <p:grpSpPr>
            <a:xfrm>
              <a:off x="9575961" y="323004"/>
              <a:ext cx="930109" cy="5870565"/>
              <a:chOff x="10795320" y="323004"/>
              <a:chExt cx="930109" cy="5870565"/>
            </a:xfrm>
          </p:grpSpPr>
          <p:sp>
            <p:nvSpPr>
              <p:cNvPr id="127" name="Oval 126">
                <a:extLst>
                  <a:ext uri="{FF2B5EF4-FFF2-40B4-BE49-F238E27FC236}">
                    <a16:creationId xmlns:a16="http://schemas.microsoft.com/office/drawing/2014/main" id="{0F998D19-B6F0-FA21-8569-07EF6528D07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7F0D2626-34D0-B80B-8386-17176409BF11}"/>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Connector 128">
                <a:extLst>
                  <a:ext uri="{FF2B5EF4-FFF2-40B4-BE49-F238E27FC236}">
                    <a16:creationId xmlns:a16="http://schemas.microsoft.com/office/drawing/2014/main" id="{CFFA3317-E908-4808-1623-7A92969B5C90}"/>
                  </a:ext>
                </a:extLst>
              </p:cNvPr>
              <p:cNvCxnSpPr>
                <a:endCxn id="12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208C970-FE87-B3D6-BA00-A373A843A0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660F17E-DF23-7A28-6AB6-4D22C93A95F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3D91508C-9D90-331F-C991-4DC10ED4D97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a:extLst>
                  <a:ext uri="{FF2B5EF4-FFF2-40B4-BE49-F238E27FC236}">
                    <a16:creationId xmlns:a16="http://schemas.microsoft.com/office/drawing/2014/main" id="{5621EC27-1F8B-04F7-36E8-CE5F2D0A657D}"/>
                  </a:ext>
                </a:extLst>
              </p:cNvPr>
              <p:cNvCxnSpPr>
                <a:endCxn id="13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64AA00-4DA5-B02E-B0AE-6729CCCA857E}"/>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0C338FBC-0892-77E2-7EB3-E57A79BF6BA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5FFD9814-A04F-4BDB-F683-A0C855853C15}"/>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3415AEEF-6A69-FF18-DAAF-5922A957DE48}"/>
                  </a:ext>
                </a:extLst>
              </p:cNvPr>
              <p:cNvCxnSpPr>
                <a:endCxn id="13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9EA5DE1-06E6-5DAE-FF5E-3B3446A5AF9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E453420D-B02A-8CDA-7FF7-0359EB6C3679}"/>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5178B9E7-B747-B3AF-913A-041FBD356A57}"/>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Connector 140">
                <a:extLst>
                  <a:ext uri="{FF2B5EF4-FFF2-40B4-BE49-F238E27FC236}">
                    <a16:creationId xmlns:a16="http://schemas.microsoft.com/office/drawing/2014/main" id="{D2B1DF9B-2E92-9E22-E129-7F03EE5A51B9}"/>
                  </a:ext>
                </a:extLst>
              </p:cNvPr>
              <p:cNvCxnSpPr>
                <a:endCxn id="13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33505E7-120D-5E56-F02A-D57636F5599D}"/>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CB100C0-2104-7C04-E5B0-334977F5B1BD}"/>
                </a:ext>
              </a:extLst>
            </p:cNvPr>
            <p:cNvGrpSpPr/>
            <p:nvPr/>
          </p:nvGrpSpPr>
          <p:grpSpPr>
            <a:xfrm>
              <a:off x="8261548" y="323004"/>
              <a:ext cx="930109" cy="5870565"/>
              <a:chOff x="10795320" y="323004"/>
              <a:chExt cx="930109" cy="5870565"/>
            </a:xfrm>
          </p:grpSpPr>
          <p:sp>
            <p:nvSpPr>
              <p:cNvPr id="111" name="Oval 110">
                <a:extLst>
                  <a:ext uri="{FF2B5EF4-FFF2-40B4-BE49-F238E27FC236}">
                    <a16:creationId xmlns:a16="http://schemas.microsoft.com/office/drawing/2014/main" id="{D72784EF-AD92-03EA-E024-82CF82EE7A2B}"/>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2D2D140-D40A-3B64-A5C8-45ABD7D3BA8B}"/>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Connector 112">
                <a:extLst>
                  <a:ext uri="{FF2B5EF4-FFF2-40B4-BE49-F238E27FC236}">
                    <a16:creationId xmlns:a16="http://schemas.microsoft.com/office/drawing/2014/main" id="{3CA71605-856F-0FE6-EF0C-0C4992554206}"/>
                  </a:ext>
                </a:extLst>
              </p:cNvPr>
              <p:cNvCxnSpPr>
                <a:endCxn id="11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AE3654F-5F06-201A-3771-A0ACB7616A2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46482DA8-2BFD-D2F6-75CF-1957B3609715}"/>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D36318D9-7E47-89AD-5FC7-9F59DC777B27}"/>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7" name="Straight Connector 116">
                <a:extLst>
                  <a:ext uri="{FF2B5EF4-FFF2-40B4-BE49-F238E27FC236}">
                    <a16:creationId xmlns:a16="http://schemas.microsoft.com/office/drawing/2014/main" id="{60F860F3-34AE-5F1F-0F8F-05FD10E4610A}"/>
                  </a:ext>
                </a:extLst>
              </p:cNvPr>
              <p:cNvCxnSpPr>
                <a:endCxn id="11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47CF60E-14E1-4D78-7ED0-BFE5E0668CA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05A228D9-19BE-2C64-C847-D4921153C0C7}"/>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B3E77D06-045A-C7A3-5FDF-7320078FC071}"/>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Connector 120">
                <a:extLst>
                  <a:ext uri="{FF2B5EF4-FFF2-40B4-BE49-F238E27FC236}">
                    <a16:creationId xmlns:a16="http://schemas.microsoft.com/office/drawing/2014/main" id="{E2972981-0263-C0D3-9904-D4F0C5CE0045}"/>
                  </a:ext>
                </a:extLst>
              </p:cNvPr>
              <p:cNvCxnSpPr>
                <a:endCxn id="11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54ED4E4-FBF2-CF48-881B-285CED79FF2A}"/>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E0731A16-D12C-55C6-32D3-29017A9012DD}"/>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B92976AA-3578-C21D-027B-E54C2CC596EB}"/>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Connector 124">
                <a:extLst>
                  <a:ext uri="{FF2B5EF4-FFF2-40B4-BE49-F238E27FC236}">
                    <a16:creationId xmlns:a16="http://schemas.microsoft.com/office/drawing/2014/main" id="{AE660B3D-631B-CADC-CBF4-D6FD57224BFF}"/>
                  </a:ext>
                </a:extLst>
              </p:cNvPr>
              <p:cNvCxnSpPr>
                <a:endCxn id="12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6895355-A7D1-F72F-0FA3-8765037E3513}"/>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E4E4FF0-99CC-ECDB-6416-495BF7510FAB}"/>
                </a:ext>
              </a:extLst>
            </p:cNvPr>
            <p:cNvGrpSpPr/>
            <p:nvPr/>
          </p:nvGrpSpPr>
          <p:grpSpPr>
            <a:xfrm>
              <a:off x="6947135" y="323004"/>
              <a:ext cx="930109" cy="5870565"/>
              <a:chOff x="10795320" y="323004"/>
              <a:chExt cx="930109" cy="5870565"/>
            </a:xfrm>
          </p:grpSpPr>
          <p:sp>
            <p:nvSpPr>
              <p:cNvPr id="95" name="Oval 94">
                <a:extLst>
                  <a:ext uri="{FF2B5EF4-FFF2-40B4-BE49-F238E27FC236}">
                    <a16:creationId xmlns:a16="http://schemas.microsoft.com/office/drawing/2014/main" id="{47135B8D-B142-DFE6-D2B9-54EAEFEB94D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D94DEEA-3276-DBCF-857C-106001037F8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1F9FD790-A72E-B62B-A888-CDABAAC6D122}"/>
                  </a:ext>
                </a:extLst>
              </p:cNvPr>
              <p:cNvCxnSpPr>
                <a:endCxn id="9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9FB79B8-F3DA-FD93-33ED-2420BBF42E1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70982BF7-9DED-962C-8301-A56CC9FAC58D}"/>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B6A9E52D-4611-E7BF-200A-7044BE1CBAC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30D267BC-82F2-9AC0-3380-880927C2D8AD}"/>
                  </a:ext>
                </a:extLst>
              </p:cNvPr>
              <p:cNvCxnSpPr>
                <a:endCxn id="9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B238848-3AC7-F047-9066-32DC9D336D0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C406906-2763-3FA4-1C12-91C74CCBA4A6}"/>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F057818C-864D-1A0B-CF77-D750E40D22A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a:extLst>
                  <a:ext uri="{FF2B5EF4-FFF2-40B4-BE49-F238E27FC236}">
                    <a16:creationId xmlns:a16="http://schemas.microsoft.com/office/drawing/2014/main" id="{1491AFB6-E68D-D0F1-BD27-A3579B011387}"/>
                  </a:ext>
                </a:extLst>
              </p:cNvPr>
              <p:cNvCxnSpPr>
                <a:endCxn id="10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255A33-6304-3505-13CA-34479A07E7AF}"/>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DD04706-6006-B3F3-1A59-7338E77FB08B}"/>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8ADFB814-D4C8-7D11-0188-43C7FC564C6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84BEB13E-818D-04D9-19AD-E2CBE39807A7}"/>
                  </a:ext>
                </a:extLst>
              </p:cNvPr>
              <p:cNvCxnSpPr>
                <a:endCxn id="10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7B39CC3-6467-DEE3-16F8-D0558D97178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B7006C-FDC7-A249-9B97-FB46B9602EB7}"/>
                </a:ext>
              </a:extLst>
            </p:cNvPr>
            <p:cNvGrpSpPr/>
            <p:nvPr/>
          </p:nvGrpSpPr>
          <p:grpSpPr>
            <a:xfrm>
              <a:off x="5632722" y="323004"/>
              <a:ext cx="930109" cy="5870565"/>
              <a:chOff x="10795320" y="323004"/>
              <a:chExt cx="930109" cy="5870565"/>
            </a:xfrm>
          </p:grpSpPr>
          <p:sp>
            <p:nvSpPr>
              <p:cNvPr id="79" name="Oval 78">
                <a:extLst>
                  <a:ext uri="{FF2B5EF4-FFF2-40B4-BE49-F238E27FC236}">
                    <a16:creationId xmlns:a16="http://schemas.microsoft.com/office/drawing/2014/main" id="{F9E3BA0E-0274-F727-01B2-3257472EC0E1}"/>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E263FA4-DAC4-5E45-7A55-3F1C0A6096DA}"/>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E028C4BF-CEC2-A91F-1927-84C070111404}"/>
                  </a:ext>
                </a:extLst>
              </p:cNvPr>
              <p:cNvCxnSpPr>
                <a:endCxn id="79"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D764E1-4B7C-30C0-B72D-176E63712E44}"/>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97E193A-D245-825F-729D-CA531CB7AD6F}"/>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FB519964-A5C5-242E-C3ED-81C2BE85A166}"/>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a:extLst>
                  <a:ext uri="{FF2B5EF4-FFF2-40B4-BE49-F238E27FC236}">
                    <a16:creationId xmlns:a16="http://schemas.microsoft.com/office/drawing/2014/main" id="{63C5166A-7B20-0FCC-60AC-E89D3E14F5CE}"/>
                  </a:ext>
                </a:extLst>
              </p:cNvPr>
              <p:cNvCxnSpPr>
                <a:endCxn id="83"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726EA3-65E2-EA6D-EB93-F2952ABB4BC4}"/>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41D231BB-1F81-1011-C4FD-6BFE0814D77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2E219C6C-C0B8-101B-A563-A97A4B1E4490}"/>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A186350E-D424-3920-C85E-6C388F3A6ED4}"/>
                  </a:ext>
                </a:extLst>
              </p:cNvPr>
              <p:cNvCxnSpPr>
                <a:endCxn id="87"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E0FA06-F3F7-E937-922F-0B982D6527A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2A37930-5BB1-9143-4B0E-E8FF4FF9FFF5}"/>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A6397B3B-B67E-1D20-1661-0439DBECBDF8}"/>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a16="http://schemas.microsoft.com/office/drawing/2014/main" id="{BCBF8937-C2B3-E5A8-B905-2F78F0EA039D}"/>
                  </a:ext>
                </a:extLst>
              </p:cNvPr>
              <p:cNvCxnSpPr>
                <a:endCxn id="91"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68BB1-2F76-7FAC-6CB7-9F7792C6C752}"/>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5E107CC-2AE5-E588-469F-30FCFF71F909}"/>
                </a:ext>
              </a:extLst>
            </p:cNvPr>
            <p:cNvGrpSpPr/>
            <p:nvPr/>
          </p:nvGrpSpPr>
          <p:grpSpPr>
            <a:xfrm>
              <a:off x="4318309" y="323004"/>
              <a:ext cx="930109" cy="5870565"/>
              <a:chOff x="10795320" y="323004"/>
              <a:chExt cx="930109" cy="5870565"/>
            </a:xfrm>
          </p:grpSpPr>
          <p:sp>
            <p:nvSpPr>
              <p:cNvPr id="63" name="Oval 62">
                <a:extLst>
                  <a:ext uri="{FF2B5EF4-FFF2-40B4-BE49-F238E27FC236}">
                    <a16:creationId xmlns:a16="http://schemas.microsoft.com/office/drawing/2014/main" id="{7CE6FACE-5A4F-8D8B-4C69-344F4A006152}"/>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8E37414-F94B-2D5D-E7DE-2806A04520B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EC245EE6-D29B-96FC-AD21-D2EE068158E9}"/>
                  </a:ext>
                </a:extLst>
              </p:cNvPr>
              <p:cNvCxnSpPr>
                <a:endCxn id="6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DA6C0D-74DF-F5B8-01BD-DB365FE947C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85B2F5B6-C9C6-5E55-35E0-C28762BE715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E073A151-5364-4C69-89AA-1746AEEAE120}"/>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84F44F18-572E-7E62-0946-9B62186189BB}"/>
                  </a:ext>
                </a:extLst>
              </p:cNvPr>
              <p:cNvCxnSpPr>
                <a:endCxn id="6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A66988D-420B-B775-9DFE-7104BBB8FEB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B483B21-6573-8109-8711-EB8A42221F3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74B92473-1DAD-84A0-6584-16545080D202}"/>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a:extLst>
                  <a:ext uri="{FF2B5EF4-FFF2-40B4-BE49-F238E27FC236}">
                    <a16:creationId xmlns:a16="http://schemas.microsoft.com/office/drawing/2014/main" id="{CC30BB34-8761-FBA1-33A5-AC0838A18BA1}"/>
                  </a:ext>
                </a:extLst>
              </p:cNvPr>
              <p:cNvCxnSpPr>
                <a:endCxn id="7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D00BD8-74DE-A3D1-430C-D7B4BBD8E4B3}"/>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8003DE4-027C-347B-4F19-0640FF73ECB3}"/>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045E1AE4-2D0C-C322-49D0-A4CC8BCF84AC}"/>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1EA00637-41C1-DFF1-0795-896825D373AE}"/>
                  </a:ext>
                </a:extLst>
              </p:cNvPr>
              <p:cNvCxnSpPr>
                <a:endCxn id="7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F6752D-2163-2F0B-16B8-DA4002D6B215}"/>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931062B-3B3A-7830-CB7F-7CC5A1DD4DF5}"/>
                </a:ext>
              </a:extLst>
            </p:cNvPr>
            <p:cNvGrpSpPr/>
            <p:nvPr/>
          </p:nvGrpSpPr>
          <p:grpSpPr>
            <a:xfrm>
              <a:off x="3003896" y="323004"/>
              <a:ext cx="930109" cy="5870565"/>
              <a:chOff x="10795320" y="323004"/>
              <a:chExt cx="930109" cy="5870565"/>
            </a:xfrm>
          </p:grpSpPr>
          <p:sp>
            <p:nvSpPr>
              <p:cNvPr id="47" name="Oval 46">
                <a:extLst>
                  <a:ext uri="{FF2B5EF4-FFF2-40B4-BE49-F238E27FC236}">
                    <a16:creationId xmlns:a16="http://schemas.microsoft.com/office/drawing/2014/main" id="{1511E5F8-F26A-EF30-5F19-D908D6800EC4}"/>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B8DEC5B-A4CD-6CB9-170E-DD496F701E57}"/>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2DB8AE8F-9550-B97A-FF44-6A110E42C3A6}"/>
                  </a:ext>
                </a:extLst>
              </p:cNvPr>
              <p:cNvCxnSpPr>
                <a:endCxn id="4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7936ADC-A688-7220-040D-8B416FDE24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F296C763-5D7B-EB09-3A3F-9CD5EB8CA4A0}"/>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D88830E-058D-1022-8BAC-7F1E739F0C7E}"/>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077FD0BA-BC30-4BF8-4C70-99C5EE789935}"/>
                  </a:ext>
                </a:extLst>
              </p:cNvPr>
              <p:cNvCxnSpPr>
                <a:endCxn id="5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7162971-7842-EE86-2DF3-4B36377DA082}"/>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48A51EC9-B355-ACF8-4973-B4CE8C30796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5A7877A-8A8A-EEBB-5561-3218D15DD534}"/>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F48728F7-2273-C109-D407-21BFD73DBFCC}"/>
                  </a:ext>
                </a:extLst>
              </p:cNvPr>
              <p:cNvCxnSpPr>
                <a:endCxn id="5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FAAA58-2F3E-D4CC-8FE4-DA494999CCF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B047D7C-379C-3B71-2A99-E9A1DC9B1BD7}"/>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B352A78-F62C-A2D9-7814-672EBAE35A44}"/>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1D784037-A36A-AA7A-23E3-7C24E64636CB}"/>
                  </a:ext>
                </a:extLst>
              </p:cNvPr>
              <p:cNvCxnSpPr>
                <a:endCxn id="5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7B4CE22-C0AB-B70F-8B59-76DF81DB4A39}"/>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7F01F36-8B7B-1455-C379-D19556A480C3}"/>
                </a:ext>
              </a:extLst>
            </p:cNvPr>
            <p:cNvGrpSpPr/>
            <p:nvPr/>
          </p:nvGrpSpPr>
          <p:grpSpPr>
            <a:xfrm>
              <a:off x="1689483" y="323004"/>
              <a:ext cx="930109" cy="5870565"/>
              <a:chOff x="10795320" y="323004"/>
              <a:chExt cx="930109" cy="5870565"/>
            </a:xfrm>
          </p:grpSpPr>
          <p:sp>
            <p:nvSpPr>
              <p:cNvPr id="31" name="Oval 30">
                <a:extLst>
                  <a:ext uri="{FF2B5EF4-FFF2-40B4-BE49-F238E27FC236}">
                    <a16:creationId xmlns:a16="http://schemas.microsoft.com/office/drawing/2014/main" id="{6FACDFA6-28B6-1E19-A1D8-8CE244450987}"/>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8608F22-D383-3DFD-A1DF-C5E1846DE4CD}"/>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F7102B9F-54E2-5C1F-1FB5-02DC9AC47748}"/>
                  </a:ext>
                </a:extLst>
              </p:cNvPr>
              <p:cNvCxnSpPr>
                <a:endCxn id="3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40C722-2357-81D4-183E-8A03BF9B0539}"/>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F52CF7D-45B5-CFF6-DDD4-C08E4111458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DE114A1-F6BA-53EC-5462-D289147DD5D2}"/>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8EB929AF-8DE0-04B1-C403-D08BA8C10188}"/>
                  </a:ext>
                </a:extLst>
              </p:cNvPr>
              <p:cNvCxnSpPr>
                <a:endCxn id="3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E972E2-3DAE-8318-207C-4406E9852EC6}"/>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AE39C27-BD0A-A6B2-22F9-1E61056D4724}"/>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FBDC11D-3178-65F4-361C-BB61D25746F6}"/>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D058C8EF-7AF3-CC27-030B-3B1D922B8B6F}"/>
                  </a:ext>
                </a:extLst>
              </p:cNvPr>
              <p:cNvCxnSpPr>
                <a:endCxn id="3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C3DA41-A44D-A513-2454-6934991FBC6B}"/>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C69BD66-0BEB-5E71-6F56-7E385759017E}"/>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359AE5E-A4FD-44A0-9375-CE420CF9B603}"/>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C43C1298-4957-9E14-E288-925C2D041E46}"/>
                  </a:ext>
                </a:extLst>
              </p:cNvPr>
              <p:cNvCxnSpPr>
                <a:endCxn id="4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AA2C8A2-A3E0-B4DB-FAC6-6CF2ED8FA96F}"/>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B71D334-5313-AEBC-A96D-F68A9118F69C}"/>
                </a:ext>
              </a:extLst>
            </p:cNvPr>
            <p:cNvGrpSpPr/>
            <p:nvPr/>
          </p:nvGrpSpPr>
          <p:grpSpPr>
            <a:xfrm>
              <a:off x="375070" y="323004"/>
              <a:ext cx="930109" cy="5870565"/>
              <a:chOff x="10795320" y="323004"/>
              <a:chExt cx="930109" cy="5870565"/>
            </a:xfrm>
          </p:grpSpPr>
          <p:sp>
            <p:nvSpPr>
              <p:cNvPr id="15" name="Oval 14">
                <a:extLst>
                  <a:ext uri="{FF2B5EF4-FFF2-40B4-BE49-F238E27FC236}">
                    <a16:creationId xmlns:a16="http://schemas.microsoft.com/office/drawing/2014/main" id="{0D1EDD76-F2CD-4B92-CAA4-0090E226EA83}"/>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01880A-CE7C-0359-2FE0-EAA01CF5B5AF}"/>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3E667102-CECE-8E40-FA53-7A7395E17A54}"/>
                  </a:ext>
                </a:extLst>
              </p:cNvPr>
              <p:cNvCxnSpPr>
                <a:endCxn id="1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7ABC4-DAF3-96F3-DFE6-95F2E80B7D1C}"/>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02C5463-E871-79BA-B033-3EAAB3FF251E}"/>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59ABEC0-F313-C621-CA6F-38AA1E480F5A}"/>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A5E8E734-D665-4D43-72A8-AD5E196D68C5}"/>
                  </a:ext>
                </a:extLst>
              </p:cNvPr>
              <p:cNvCxnSpPr>
                <a:endCxn id="1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8C0374-76E3-BC0B-978D-8DB29997719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12C2471-D6C6-467A-9E91-33D904AC68BE}"/>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FFA5B87-7EFF-62FC-53FF-E5A8E2C5559D}"/>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6A5911C1-9694-BDB0-D35E-E2B666587459}"/>
                  </a:ext>
                </a:extLst>
              </p:cNvPr>
              <p:cNvCxnSpPr>
                <a:endCxn id="2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A1B38E-EB1E-B213-8EA5-30FD84DDD418}"/>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3863BE9-C584-202B-119C-C076E9FDA84C}"/>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15B8AAF-23CB-2779-A3DE-FC8ED1F4CAD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D4107353-2939-7231-3C38-2DE808BCE1E5}"/>
                  </a:ext>
                </a:extLst>
              </p:cNvPr>
              <p:cNvCxnSpPr>
                <a:endCxn id="2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4BC28A-43E8-C6C5-AA2C-0B40B81E4804}"/>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5801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77F2848-4E85-4DEC-1214-1E42F52AA54F}"/>
              </a:ext>
            </a:extLst>
          </p:cNvPr>
          <p:cNvGrpSpPr/>
          <p:nvPr userDrawn="1"/>
        </p:nvGrpSpPr>
        <p:grpSpPr>
          <a:xfrm>
            <a:off x="4293897" y="1968720"/>
            <a:ext cx="3604206" cy="2920561"/>
            <a:chOff x="4155638" y="2449165"/>
            <a:chExt cx="3604206" cy="2920561"/>
          </a:xfrm>
        </p:grpSpPr>
        <p:sp>
          <p:nvSpPr>
            <p:cNvPr id="7" name="object 5">
              <a:extLst>
                <a:ext uri="{FF2B5EF4-FFF2-40B4-BE49-F238E27FC236}">
                  <a16:creationId xmlns:a16="http://schemas.microsoft.com/office/drawing/2014/main" id="{74B9D19E-6F2B-10D3-492D-E3D8CAB0216A}"/>
                </a:ext>
              </a:extLst>
            </p:cNvPr>
            <p:cNvSpPr/>
            <p:nvPr/>
          </p:nvSpPr>
          <p:spPr>
            <a:xfrm flipH="1">
              <a:off x="415563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1092"/>
            </a:p>
          </p:txBody>
        </p:sp>
        <p:sp>
          <p:nvSpPr>
            <p:cNvPr id="8" name="object 5">
              <a:extLst>
                <a:ext uri="{FF2B5EF4-FFF2-40B4-BE49-F238E27FC236}">
                  <a16:creationId xmlns:a16="http://schemas.microsoft.com/office/drawing/2014/main" id="{7C0BA78E-7EF2-E861-38E3-994B02BCE2D6}"/>
                </a:ext>
              </a:extLst>
            </p:cNvPr>
            <p:cNvSpPr/>
            <p:nvPr/>
          </p:nvSpPr>
          <p:spPr>
            <a:xfrm flipH="1">
              <a:off x="766742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1092"/>
            </a:p>
          </p:txBody>
        </p:sp>
      </p:grpSp>
      <p:sp>
        <p:nvSpPr>
          <p:cNvPr id="10" name="Text Placeholder 9">
            <a:extLst>
              <a:ext uri="{FF2B5EF4-FFF2-40B4-BE49-F238E27FC236}">
                <a16:creationId xmlns:a16="http://schemas.microsoft.com/office/drawing/2014/main" id="{6F21FD0F-960D-7EAC-EC4B-FC183103EA97}"/>
              </a:ext>
            </a:extLst>
          </p:cNvPr>
          <p:cNvSpPr>
            <a:spLocks noGrp="1"/>
          </p:cNvSpPr>
          <p:nvPr>
            <p:ph type="body" sz="quarter" idx="10" hasCustomPrompt="1"/>
          </p:nvPr>
        </p:nvSpPr>
        <p:spPr>
          <a:xfrm>
            <a:off x="4386603" y="2620499"/>
            <a:ext cx="3511790" cy="840475"/>
          </a:xfrm>
        </p:spPr>
        <p:txBody>
          <a:bodyPr>
            <a:noAutofit/>
          </a:bodyPr>
          <a:lstStyle>
            <a:lvl1pPr marL="0" indent="0" algn="ctr">
              <a:buNone/>
              <a:defRPr sz="5400" b="1" i="0" spc="30"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2" name="Text Placeholder 11">
            <a:extLst>
              <a:ext uri="{FF2B5EF4-FFF2-40B4-BE49-F238E27FC236}">
                <a16:creationId xmlns:a16="http://schemas.microsoft.com/office/drawing/2014/main" id="{2B4C6D11-6C3B-FAA8-AD84-9EDDEB2C8C83}"/>
              </a:ext>
            </a:extLst>
          </p:cNvPr>
          <p:cNvSpPr>
            <a:spLocks noGrp="1"/>
          </p:cNvSpPr>
          <p:nvPr>
            <p:ph type="body" sz="quarter" idx="11" hasCustomPrompt="1"/>
          </p:nvPr>
        </p:nvSpPr>
        <p:spPr>
          <a:xfrm>
            <a:off x="4386553" y="3429000"/>
            <a:ext cx="3511550" cy="962959"/>
          </a:xfrm>
        </p:spPr>
        <p:txBody>
          <a:bodyPr>
            <a:normAutofit/>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CLICK TO EDIT TEXT</a:t>
            </a:r>
          </a:p>
        </p:txBody>
      </p:sp>
      <p:sp>
        <p:nvSpPr>
          <p:cNvPr id="13" name="Text Placeholder 9">
            <a:extLst>
              <a:ext uri="{FF2B5EF4-FFF2-40B4-BE49-F238E27FC236}">
                <a16:creationId xmlns:a16="http://schemas.microsoft.com/office/drawing/2014/main" id="{CBA9E3BB-69A9-ABCC-A333-66675723098E}"/>
              </a:ext>
            </a:extLst>
          </p:cNvPr>
          <p:cNvSpPr>
            <a:spLocks noGrp="1"/>
          </p:cNvSpPr>
          <p:nvPr>
            <p:ph type="body" sz="quarter" idx="12" hasCustomPrompt="1"/>
          </p:nvPr>
        </p:nvSpPr>
        <p:spPr>
          <a:xfrm>
            <a:off x="7906639" y="2620499"/>
            <a:ext cx="3511790" cy="840475"/>
          </a:xfrm>
        </p:spPr>
        <p:txBody>
          <a:bodyPr>
            <a:noAutofit/>
          </a:bodyPr>
          <a:lstStyle>
            <a:lvl1pPr marL="0" indent="0" algn="ctr">
              <a:buNone/>
              <a:defRPr sz="5400" b="1" i="0" spc="30"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4" name="Text Placeholder 11">
            <a:extLst>
              <a:ext uri="{FF2B5EF4-FFF2-40B4-BE49-F238E27FC236}">
                <a16:creationId xmlns:a16="http://schemas.microsoft.com/office/drawing/2014/main" id="{9DEE8C69-E808-1DD3-36F3-9F7D89BC9A78}"/>
              </a:ext>
            </a:extLst>
          </p:cNvPr>
          <p:cNvSpPr>
            <a:spLocks noGrp="1"/>
          </p:cNvSpPr>
          <p:nvPr>
            <p:ph type="body" sz="quarter" idx="13" hasCustomPrompt="1"/>
          </p:nvPr>
        </p:nvSpPr>
        <p:spPr>
          <a:xfrm>
            <a:off x="7906589" y="3429000"/>
            <a:ext cx="3511550" cy="962959"/>
          </a:xfrm>
        </p:spPr>
        <p:txBody>
          <a:bodyPr>
            <a:normAutofit/>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CLICK TO EDIT TEXT</a:t>
            </a:r>
          </a:p>
        </p:txBody>
      </p:sp>
      <p:sp>
        <p:nvSpPr>
          <p:cNvPr id="15" name="Text Placeholder 9">
            <a:extLst>
              <a:ext uri="{FF2B5EF4-FFF2-40B4-BE49-F238E27FC236}">
                <a16:creationId xmlns:a16="http://schemas.microsoft.com/office/drawing/2014/main" id="{9D19B3B9-2AD4-C1DB-F41E-C386F404A7E8}"/>
              </a:ext>
            </a:extLst>
          </p:cNvPr>
          <p:cNvSpPr>
            <a:spLocks noGrp="1"/>
          </p:cNvSpPr>
          <p:nvPr>
            <p:ph type="body" sz="quarter" idx="14" hasCustomPrompt="1"/>
          </p:nvPr>
        </p:nvSpPr>
        <p:spPr>
          <a:xfrm>
            <a:off x="874660" y="2620499"/>
            <a:ext cx="3511790" cy="840475"/>
          </a:xfrm>
        </p:spPr>
        <p:txBody>
          <a:bodyPr>
            <a:noAutofit/>
          </a:bodyPr>
          <a:lstStyle>
            <a:lvl1pPr marL="0" indent="0" algn="ctr">
              <a:buNone/>
              <a:defRPr sz="5400" b="1" i="0" spc="30" baseline="0">
                <a:solidFill>
                  <a:srgbClr val="0020A5"/>
                </a:solidFill>
                <a:latin typeface="Arial Black" panose="020B0604020202020204" pitchFamily="34" charset="0"/>
                <a:cs typeface="Arial Black" panose="020B0604020202020204" pitchFamily="34" charset="0"/>
              </a:defRPr>
            </a:lvl1pPr>
          </a:lstStyle>
          <a:p>
            <a:pPr lvl="0"/>
            <a:r>
              <a:rPr lang="en-US" dirty="0"/>
              <a:t>XXX</a:t>
            </a:r>
          </a:p>
        </p:txBody>
      </p:sp>
      <p:sp>
        <p:nvSpPr>
          <p:cNvPr id="16" name="Text Placeholder 11">
            <a:extLst>
              <a:ext uri="{FF2B5EF4-FFF2-40B4-BE49-F238E27FC236}">
                <a16:creationId xmlns:a16="http://schemas.microsoft.com/office/drawing/2014/main" id="{74E2FB16-8A3A-78D1-F85F-5B53D0BDC87D}"/>
              </a:ext>
            </a:extLst>
          </p:cNvPr>
          <p:cNvSpPr>
            <a:spLocks noGrp="1"/>
          </p:cNvSpPr>
          <p:nvPr>
            <p:ph type="body" sz="quarter" idx="15" hasCustomPrompt="1"/>
          </p:nvPr>
        </p:nvSpPr>
        <p:spPr>
          <a:xfrm>
            <a:off x="874610" y="3429000"/>
            <a:ext cx="3511550" cy="962959"/>
          </a:xfrm>
        </p:spPr>
        <p:txBody>
          <a:bodyPr>
            <a:normAutofit/>
          </a:bodyPr>
          <a:lstStyle>
            <a:lvl1pPr marL="0" indent="0" algn="ctr">
              <a:buNone/>
              <a:defRPr sz="2200" b="1" i="0">
                <a:latin typeface="Arial" panose="020B0604020202020204" pitchFamily="34" charset="0"/>
                <a:cs typeface="Arial" panose="020B0604020202020204" pitchFamily="34" charset="0"/>
              </a:defRPr>
            </a:lvl1pPr>
          </a:lstStyle>
          <a:p>
            <a:pPr lvl="0"/>
            <a:r>
              <a:rPr lang="en-US" dirty="0"/>
              <a:t>CLICK TO EDIT TEXT</a:t>
            </a:r>
          </a:p>
        </p:txBody>
      </p:sp>
      <p:sp>
        <p:nvSpPr>
          <p:cNvPr id="5" name="Title 1">
            <a:extLst>
              <a:ext uri="{FF2B5EF4-FFF2-40B4-BE49-F238E27FC236}">
                <a16:creationId xmlns:a16="http://schemas.microsoft.com/office/drawing/2014/main" id="{68860E97-9977-1BEE-D8F4-E486A3F20D86}"/>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STATS TITLE FOR THIS SLIDE</a:t>
            </a:r>
          </a:p>
        </p:txBody>
      </p:sp>
    </p:spTree>
    <p:extLst>
      <p:ext uri="{BB962C8B-B14F-4D97-AF65-F5344CB8AC3E}">
        <p14:creationId xmlns:p14="http://schemas.microsoft.com/office/powerpoint/2010/main" val="884258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 UF Research">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outdoor, blue, day&#10;&#10;Description automatically generated">
            <a:extLst>
              <a:ext uri="{FF2B5EF4-FFF2-40B4-BE49-F238E27FC236}">
                <a16:creationId xmlns:a16="http://schemas.microsoft.com/office/drawing/2014/main" id="{FC293EB2-00DE-3D47-4651-473AE15E8D8E}"/>
              </a:ext>
            </a:extLst>
          </p:cNvPr>
          <p:cNvPicPr>
            <a:picLocks noChangeAspect="1"/>
          </p:cNvPicPr>
          <p:nvPr userDrawn="1"/>
        </p:nvPicPr>
        <p:blipFill>
          <a:blip r:embed="rId2"/>
          <a:stretch>
            <a:fillRect/>
          </a:stretch>
        </p:blipFill>
        <p:spPr>
          <a:xfrm>
            <a:off x="-44767" y="-24765"/>
            <a:ext cx="12281535" cy="6907530"/>
          </a:xfrm>
          <a:prstGeom prst="rect">
            <a:avLst/>
          </a:prstGeom>
        </p:spPr>
      </p:pic>
      <p:pic>
        <p:nvPicPr>
          <p:cNvPr id="2" name="Picture 1" descr="Text&#10;&#10;Description automatically generated">
            <a:extLst>
              <a:ext uri="{FF2B5EF4-FFF2-40B4-BE49-F238E27FC236}">
                <a16:creationId xmlns:a16="http://schemas.microsoft.com/office/drawing/2014/main" id="{9EAFD567-6103-D860-070E-A329A2A73135}"/>
              </a:ext>
            </a:extLst>
          </p:cNvPr>
          <p:cNvPicPr>
            <a:picLocks noChangeAspect="1"/>
          </p:cNvPicPr>
          <p:nvPr userDrawn="1"/>
        </p:nvPicPr>
        <p:blipFill>
          <a:blip r:embed="rId3"/>
          <a:stretch>
            <a:fillRect/>
          </a:stretch>
        </p:blipFill>
        <p:spPr>
          <a:xfrm>
            <a:off x="3347085" y="2330276"/>
            <a:ext cx="5497830" cy="2197448"/>
          </a:xfrm>
          <a:prstGeom prst="rect">
            <a:avLst/>
          </a:prstGeom>
        </p:spPr>
      </p:pic>
    </p:spTree>
    <p:extLst>
      <p:ext uri="{BB962C8B-B14F-4D97-AF65-F5344CB8AC3E}">
        <p14:creationId xmlns:p14="http://schemas.microsoft.com/office/powerpoint/2010/main" val="2304143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Geometric)">
    <p:bg>
      <p:bgPr>
        <a:solidFill>
          <a:schemeClr val="tx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7EC8E6E-E2C0-B1D4-B020-0CA9DBBE0E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0D9541-19A3-E5FA-359F-9D2830F4D196}"/>
              </a:ext>
            </a:extLst>
          </p:cNvPr>
          <p:cNvSpPr>
            <a:spLocks noGrp="1"/>
          </p:cNvSpPr>
          <p:nvPr>
            <p:ph type="ctrTitle" hasCustomPrompt="1"/>
          </p:nvPr>
        </p:nvSpPr>
        <p:spPr>
          <a:xfrm>
            <a:off x="409303" y="2248929"/>
            <a:ext cx="11477898" cy="1464631"/>
          </a:xfrm>
        </p:spPr>
        <p:txBody>
          <a:bodyPr anchor="b" anchorCtr="0">
            <a:normAutofit/>
          </a:bodyPr>
          <a:lstStyle>
            <a:lvl1pPr>
              <a:defRPr sz="4000" b="1" i="0" spc="50"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3" name="Content Placeholder 10">
            <a:extLst>
              <a:ext uri="{FF2B5EF4-FFF2-40B4-BE49-F238E27FC236}">
                <a16:creationId xmlns:a16="http://schemas.microsoft.com/office/drawing/2014/main" id="{029C8D26-DF5A-1D9D-B502-CBCAAC2D5E50}"/>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5" name="Content Placeholder 10">
            <a:extLst>
              <a:ext uri="{FF2B5EF4-FFF2-40B4-BE49-F238E27FC236}">
                <a16:creationId xmlns:a16="http://schemas.microsoft.com/office/drawing/2014/main" id="{F62ADFF1-8CB3-C689-DF3E-897B17D79D95}"/>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pic>
        <p:nvPicPr>
          <p:cNvPr id="7" name="Picture 6" descr="Text&#10;&#10;Description automatically generated">
            <a:extLst>
              <a:ext uri="{FF2B5EF4-FFF2-40B4-BE49-F238E27FC236}">
                <a16:creationId xmlns:a16="http://schemas.microsoft.com/office/drawing/2014/main" id="{409025EB-74A9-C9F4-9826-4C62366F0874}"/>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440488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Gradient Backgroun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FE7C4B7-90DD-0EC8-461F-69FC0983C5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6BE98D9-EFFA-24CC-D752-052741DC5468}"/>
              </a:ext>
            </a:extLst>
          </p:cNvPr>
          <p:cNvSpPr>
            <a:spLocks noGrp="1"/>
          </p:cNvSpPr>
          <p:nvPr>
            <p:ph type="ctrTitle" hasCustomPrompt="1"/>
          </p:nvPr>
        </p:nvSpPr>
        <p:spPr>
          <a:xfrm>
            <a:off x="409303" y="2248929"/>
            <a:ext cx="11477898" cy="1464631"/>
          </a:xfrm>
        </p:spPr>
        <p:txBody>
          <a:bodyPr anchor="b" anchorCtr="0">
            <a:normAutofit/>
          </a:bodyPr>
          <a:lstStyle>
            <a:lvl1pPr>
              <a:defRPr sz="4000" b="1" i="0" spc="50"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11" name="Content Placeholder 10">
            <a:extLst>
              <a:ext uri="{FF2B5EF4-FFF2-40B4-BE49-F238E27FC236}">
                <a16:creationId xmlns:a16="http://schemas.microsoft.com/office/drawing/2014/main" id="{BA2B7E20-A784-753E-C02C-EA54679F88A8}"/>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2" name="Content Placeholder 10">
            <a:extLst>
              <a:ext uri="{FF2B5EF4-FFF2-40B4-BE49-F238E27FC236}">
                <a16:creationId xmlns:a16="http://schemas.microsoft.com/office/drawing/2014/main" id="{FE5FCC9A-18E4-5AF9-355C-DF0A41372F86}"/>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pic>
        <p:nvPicPr>
          <p:cNvPr id="2" name="Picture 1" descr="Text&#10;&#10;Description automatically generated">
            <a:extLst>
              <a:ext uri="{FF2B5EF4-FFF2-40B4-BE49-F238E27FC236}">
                <a16:creationId xmlns:a16="http://schemas.microsoft.com/office/drawing/2014/main" id="{E8B72930-B04C-1724-537C-6C9FBFC2C88B}"/>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1648171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p:txBody>
          <a:bodyPr/>
          <a:lstStyle>
            <a:lvl1pPr marL="2286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1pPr>
            <a:lvl2pPr marL="6858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4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 Right Imag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381000" y="982218"/>
            <a:ext cx="5715000" cy="5385876"/>
          </a:xfrm>
        </p:spPr>
        <p:txBody>
          <a:bodyPr/>
          <a:lstStyle>
            <a:lvl1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8A164C2A-11C6-10CF-34AA-9D8D77C5C357}"/>
              </a:ext>
            </a:extLst>
          </p:cNvPr>
          <p:cNvSpPr>
            <a:spLocks noGrp="1"/>
          </p:cNvSpPr>
          <p:nvPr>
            <p:ph type="title" hasCustomPrompt="1"/>
          </p:nvPr>
        </p:nvSpPr>
        <p:spPr>
          <a:xfrm>
            <a:off x="381001" y="2"/>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10941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Image - Left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6095680" y="982218"/>
            <a:ext cx="5715000" cy="5385876"/>
          </a:xfrm>
        </p:spPr>
        <p:txBody>
          <a:bodyPr/>
          <a:lstStyle>
            <a:lvl1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0897EBD-B625-C031-7E1C-0BD307D65D2B}"/>
              </a:ext>
            </a:extLst>
          </p:cNvPr>
          <p:cNvSpPr>
            <a:spLocks noGrp="1"/>
          </p:cNvSpPr>
          <p:nvPr>
            <p:ph type="title" hasCustomPrompt="1"/>
          </p:nvPr>
        </p:nvSpPr>
        <p:spPr>
          <a:xfrm>
            <a:off x="381000" y="0"/>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18225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B0B4ED-431A-4B95-5A12-602B8836301C}"/>
              </a:ext>
            </a:extLst>
          </p:cNvPr>
          <p:cNvSpPr>
            <a:spLocks noGrp="1"/>
          </p:cNvSpPr>
          <p:nvPr>
            <p:ph type="title" hasCustomPrompt="1"/>
          </p:nvPr>
        </p:nvSpPr>
        <p:spPr>
          <a:xfrm>
            <a:off x="381001" y="2"/>
            <a:ext cx="11429360"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277738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047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ad Char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381000" y="1393902"/>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20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E3F7E12-E987-DA33-D7EE-00D7B41C7A41}"/>
              </a:ext>
            </a:extLst>
          </p:cNvPr>
          <p:cNvSpPr/>
          <p:nvPr userDrawn="1"/>
        </p:nvSpPr>
        <p:spPr>
          <a:xfrm>
            <a:off x="11389319"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6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6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F84DC7E-A8D1-B8A6-9C35-F80F3DEE1687}"/>
              </a:ext>
            </a:extLst>
          </p:cNvPr>
          <p:cNvSpPr txBox="1"/>
          <p:nvPr userDrawn="1"/>
        </p:nvSpPr>
        <p:spPr>
          <a:xfrm>
            <a:off x="438439" y="6468319"/>
            <a:ext cx="1255890" cy="307777"/>
          </a:xfrm>
          <a:prstGeom prst="rect">
            <a:avLst/>
          </a:prstGeom>
          <a:solidFill>
            <a:schemeClr val="bg1"/>
          </a:solidFill>
        </p:spPr>
        <p:txBody>
          <a:bodyPr wrap="square" rtlCol="0" anchor="ctr" anchorCtr="0">
            <a:spAutoFit/>
          </a:bodyPr>
          <a:lstStyle/>
          <a:p>
            <a:pPr algn="l"/>
            <a:r>
              <a:rPr lang="en-US" sz="1400" b="1" i="0" dirty="0">
                <a:solidFill>
                  <a:srgbClr val="0020A5"/>
                </a:solidFill>
                <a:latin typeface="Arial" panose="020B0604020202020204" pitchFamily="34" charset="0"/>
                <a:cs typeface="Arial" panose="020B0604020202020204" pitchFamily="34" charset="0"/>
              </a:rPr>
              <a:t>CONTACT:</a:t>
            </a:r>
          </a:p>
        </p:txBody>
      </p:sp>
      <p:cxnSp>
        <p:nvCxnSpPr>
          <p:cNvPr id="7" name="Straight Connector 6">
            <a:extLst>
              <a:ext uri="{FF2B5EF4-FFF2-40B4-BE49-F238E27FC236}">
                <a16:creationId xmlns:a16="http://schemas.microsoft.com/office/drawing/2014/main" id="{C5765A49-171B-1351-6B96-7339A5204F92}"/>
              </a:ext>
            </a:extLst>
          </p:cNvPr>
          <p:cNvCxnSpPr>
            <a:cxnSpLocks/>
          </p:cNvCxnSpPr>
          <p:nvPr userDrawn="1"/>
        </p:nvCxnSpPr>
        <p:spPr>
          <a:xfrm>
            <a:off x="381000" y="3611927"/>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71C8AE-B5DF-2B2F-2E7F-F4D3352A4944}"/>
              </a:ext>
            </a:extLst>
          </p:cNvPr>
          <p:cNvCxnSpPr>
            <a:cxnSpLocks/>
          </p:cNvCxnSpPr>
          <p:nvPr userDrawn="1"/>
        </p:nvCxnSpPr>
        <p:spPr>
          <a:xfrm flipV="1">
            <a:off x="6096000" y="898425"/>
            <a:ext cx="0" cy="5347432"/>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289236E-F34B-9F64-198D-7608568E5C8B}"/>
              </a:ext>
            </a:extLst>
          </p:cNvPr>
          <p:cNvSpPr>
            <a:spLocks noGrp="1"/>
          </p:cNvSpPr>
          <p:nvPr>
            <p:ph type="body" sz="quarter" idx="10"/>
          </p:nvPr>
        </p:nvSpPr>
        <p:spPr>
          <a:xfrm>
            <a:off x="380999" y="943459"/>
            <a:ext cx="5517985" cy="450438"/>
          </a:xfrm>
        </p:spPr>
        <p:txBody>
          <a:bodyPr>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pic>
        <p:nvPicPr>
          <p:cNvPr id="14" name="Picture 13">
            <a:extLst>
              <a:ext uri="{FF2B5EF4-FFF2-40B4-BE49-F238E27FC236}">
                <a16:creationId xmlns:a16="http://schemas.microsoft.com/office/drawing/2014/main" id="{39B7FA42-C6BD-904F-187B-DB80C688AE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439" y="160433"/>
            <a:ext cx="509281" cy="509281"/>
          </a:xfrm>
          <a:prstGeom prst="rect">
            <a:avLst/>
          </a:prstGeom>
        </p:spPr>
      </p:pic>
      <p:sp>
        <p:nvSpPr>
          <p:cNvPr id="17" name="Text Placeholder 16">
            <a:extLst>
              <a:ext uri="{FF2B5EF4-FFF2-40B4-BE49-F238E27FC236}">
                <a16:creationId xmlns:a16="http://schemas.microsoft.com/office/drawing/2014/main" id="{984E2600-2B82-B196-A763-B9ACAFF9A624}"/>
              </a:ext>
            </a:extLst>
          </p:cNvPr>
          <p:cNvSpPr>
            <a:spLocks noGrp="1"/>
          </p:cNvSpPr>
          <p:nvPr>
            <p:ph type="body" sz="quarter" idx="11" hasCustomPrompt="1"/>
          </p:nvPr>
        </p:nvSpPr>
        <p:spPr>
          <a:xfrm>
            <a:off x="1610558" y="6491403"/>
            <a:ext cx="8125104" cy="261610"/>
          </a:xfrm>
        </p:spPr>
        <p:txBody>
          <a:bodyPr anchor="ctr" anchorCtr="0">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Names, affiliations, departments</a:t>
            </a:r>
          </a:p>
        </p:txBody>
      </p:sp>
      <p:sp>
        <p:nvSpPr>
          <p:cNvPr id="18" name="Content Placeholder 2">
            <a:extLst>
              <a:ext uri="{FF2B5EF4-FFF2-40B4-BE49-F238E27FC236}">
                <a16:creationId xmlns:a16="http://schemas.microsoft.com/office/drawing/2014/main" id="{2D1C068E-47D5-FD2C-1C79-8F8B705C36F4}"/>
              </a:ext>
            </a:extLst>
          </p:cNvPr>
          <p:cNvSpPr>
            <a:spLocks noGrp="1"/>
          </p:cNvSpPr>
          <p:nvPr>
            <p:ph idx="12"/>
          </p:nvPr>
        </p:nvSpPr>
        <p:spPr>
          <a:xfrm>
            <a:off x="381000" y="4164814"/>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20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963B9B02-4EEA-6386-A0F8-DA48924B8C6D}"/>
              </a:ext>
            </a:extLst>
          </p:cNvPr>
          <p:cNvSpPr>
            <a:spLocks noGrp="1"/>
          </p:cNvSpPr>
          <p:nvPr>
            <p:ph type="body" sz="quarter" idx="13"/>
          </p:nvPr>
        </p:nvSpPr>
        <p:spPr>
          <a:xfrm>
            <a:off x="380999" y="3714371"/>
            <a:ext cx="5517985" cy="450438"/>
          </a:xfrm>
        </p:spPr>
        <p:txBody>
          <a:bodyPr>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FDE5150D-7454-2855-F814-1A4AD1422B4E}"/>
              </a:ext>
            </a:extLst>
          </p:cNvPr>
          <p:cNvSpPr>
            <a:spLocks noGrp="1"/>
          </p:cNvSpPr>
          <p:nvPr>
            <p:ph idx="14"/>
          </p:nvPr>
        </p:nvSpPr>
        <p:spPr>
          <a:xfrm>
            <a:off x="6301509" y="4164814"/>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20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2">
            <a:extLst>
              <a:ext uri="{FF2B5EF4-FFF2-40B4-BE49-F238E27FC236}">
                <a16:creationId xmlns:a16="http://schemas.microsoft.com/office/drawing/2014/main" id="{B2BAC9D2-43F4-4073-EA7B-416024ED4938}"/>
              </a:ext>
            </a:extLst>
          </p:cNvPr>
          <p:cNvSpPr>
            <a:spLocks noGrp="1"/>
          </p:cNvSpPr>
          <p:nvPr>
            <p:ph type="body" sz="quarter" idx="15"/>
          </p:nvPr>
        </p:nvSpPr>
        <p:spPr>
          <a:xfrm>
            <a:off x="6301508" y="3714371"/>
            <a:ext cx="5517985" cy="450438"/>
          </a:xfrm>
        </p:spPr>
        <p:txBody>
          <a:bodyPr>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3" name="Picture Placeholder 22">
            <a:extLst>
              <a:ext uri="{FF2B5EF4-FFF2-40B4-BE49-F238E27FC236}">
                <a16:creationId xmlns:a16="http://schemas.microsoft.com/office/drawing/2014/main" id="{A190E052-3969-6271-3FDF-F95FA80B501A}"/>
              </a:ext>
            </a:extLst>
          </p:cNvPr>
          <p:cNvSpPr>
            <a:spLocks noGrp="1"/>
          </p:cNvSpPr>
          <p:nvPr>
            <p:ph type="pic" sz="quarter" idx="16" hasCustomPrompt="1"/>
          </p:nvPr>
        </p:nvSpPr>
        <p:spPr>
          <a:xfrm>
            <a:off x="6300788" y="942975"/>
            <a:ext cx="5510212" cy="2574925"/>
          </a:xfrm>
        </p:spPr>
        <p:txBody>
          <a:bodyPr anchor="ctr" anchorCtr="0"/>
          <a:lstStyle>
            <a:lvl1pPr marL="0" indent="0" algn="ctr">
              <a:buFontTx/>
              <a:buNone/>
              <a:defRPr>
                <a:solidFill>
                  <a:schemeClr val="bg1">
                    <a:lumMod val="75000"/>
                  </a:schemeClr>
                </a:solidFill>
              </a:defRPr>
            </a:lvl1pPr>
          </a:lstStyle>
          <a:p>
            <a:r>
              <a:rPr lang="en-US" dirty="0"/>
              <a:t>Click to add an</a:t>
            </a:r>
            <a:br>
              <a:rPr lang="en-US" dirty="0"/>
            </a:br>
            <a:r>
              <a:rPr lang="en-US" dirty="0"/>
              <a:t>image, figure, or illustration</a:t>
            </a:r>
          </a:p>
        </p:txBody>
      </p:sp>
      <p:sp>
        <p:nvSpPr>
          <p:cNvPr id="27" name="Text Placeholder 16">
            <a:extLst>
              <a:ext uri="{FF2B5EF4-FFF2-40B4-BE49-F238E27FC236}">
                <a16:creationId xmlns:a16="http://schemas.microsoft.com/office/drawing/2014/main" id="{5D2FD6D6-620E-2DF7-6D9F-141100CA75F3}"/>
              </a:ext>
            </a:extLst>
          </p:cNvPr>
          <p:cNvSpPr>
            <a:spLocks noGrp="1"/>
          </p:cNvSpPr>
          <p:nvPr>
            <p:ph type="body" sz="quarter" idx="18" hasCustomPrompt="1"/>
          </p:nvPr>
        </p:nvSpPr>
        <p:spPr>
          <a:xfrm>
            <a:off x="9735671" y="6491403"/>
            <a:ext cx="1507276" cy="261610"/>
          </a:xfrm>
          <a:solidFill>
            <a:schemeClr val="bg1"/>
          </a:solidFill>
        </p:spPr>
        <p:txBody>
          <a:bodyPr wrap="square" rtlCol="0" anchor="ctr" anchorCtr="0">
            <a:spAutoFit/>
          </a:bodyPr>
          <a:lstStyle>
            <a:lvl1pPr marL="0" indent="0" algn="ctr">
              <a:buNone/>
              <a:defRPr lang="en-US" sz="1100" b="1" i="0" dirty="0">
                <a:solidFill>
                  <a:srgbClr val="0020A5"/>
                </a:solidFill>
                <a:latin typeface="Arial Black" panose="020B0604020202020204" pitchFamily="34" charset="0"/>
                <a:cs typeface="Arial Black" panose="020B0604020202020204" pitchFamily="34" charset="0"/>
              </a:defRPr>
            </a:lvl1pPr>
          </a:lstStyle>
          <a:p>
            <a:pPr marL="0" lvl="0"/>
            <a:r>
              <a:rPr lang="en-US" dirty="0"/>
              <a:t>XX/XX/20XX</a:t>
            </a:r>
          </a:p>
        </p:txBody>
      </p:sp>
      <p:sp>
        <p:nvSpPr>
          <p:cNvPr id="4" name="Title 1">
            <a:extLst>
              <a:ext uri="{FF2B5EF4-FFF2-40B4-BE49-F238E27FC236}">
                <a16:creationId xmlns:a16="http://schemas.microsoft.com/office/drawing/2014/main" id="{CC7205F5-3F04-58BE-A7F1-65D06A9DB6F1}"/>
              </a:ext>
            </a:extLst>
          </p:cNvPr>
          <p:cNvSpPr>
            <a:spLocks noGrp="1"/>
          </p:cNvSpPr>
          <p:nvPr>
            <p:ph type="title" hasCustomPrompt="1"/>
          </p:nvPr>
        </p:nvSpPr>
        <p:spPr>
          <a:xfrm>
            <a:off x="1032387" y="2"/>
            <a:ext cx="10777973" cy="843717"/>
          </a:xfrm>
        </p:spPr>
        <p:txBody>
          <a:bodyPr/>
          <a:lstStyle>
            <a:lvl1pPr>
              <a:defRPr sz="3200" spc="50" baseline="0">
                <a:solidFill>
                  <a:srgbClr val="011FA3"/>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47127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55CBD-5F93-C64C-B458-C17ADF6CC19F}"/>
              </a:ext>
            </a:extLst>
          </p:cNvPr>
          <p:cNvSpPr>
            <a:spLocks noGrp="1"/>
          </p:cNvSpPr>
          <p:nvPr>
            <p:ph type="title"/>
          </p:nvPr>
        </p:nvSpPr>
        <p:spPr>
          <a:xfrm>
            <a:off x="381001" y="2"/>
            <a:ext cx="11429360" cy="843717"/>
          </a:xfrm>
          <a:prstGeom prst="rect">
            <a:avLst/>
          </a:prstGeom>
        </p:spPr>
        <p:txBody>
          <a:bodyPr vert="horz" lIns="91440" tIns="45720" rIns="91440" bIns="45720" rtlCol="0" anchor="ctr">
            <a:noAutofit/>
          </a:bodyPr>
          <a:lstStyle/>
          <a:p>
            <a:r>
              <a:rPr lang="en-US" dirty="0"/>
              <a:t>CLICK TO EDIT TITLE</a:t>
            </a:r>
          </a:p>
        </p:txBody>
      </p:sp>
      <p:sp>
        <p:nvSpPr>
          <p:cNvPr id="3" name="Text Placeholder 2">
            <a:extLst>
              <a:ext uri="{FF2B5EF4-FFF2-40B4-BE49-F238E27FC236}">
                <a16:creationId xmlns:a16="http://schemas.microsoft.com/office/drawing/2014/main" id="{9C7C298B-E065-F140-8AD0-1D96EAB045F9}"/>
              </a:ext>
            </a:extLst>
          </p:cNvPr>
          <p:cNvSpPr>
            <a:spLocks noGrp="1"/>
          </p:cNvSpPr>
          <p:nvPr>
            <p:ph type="body" idx="1"/>
          </p:nvPr>
        </p:nvSpPr>
        <p:spPr>
          <a:xfrm>
            <a:off x="381000" y="982218"/>
            <a:ext cx="11429360" cy="5385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0348C600-74C1-0149-9C92-09D5DA8910D6}"/>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E688E1-3EA4-8844-83D2-14A672E4F524}"/>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6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6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4B6123-D951-2D3F-2878-CE47FB744EE8}"/>
              </a:ext>
            </a:extLst>
          </p:cNvPr>
          <p:cNvPicPr>
            <a:picLocks noChangeAspect="1"/>
          </p:cNvPicPr>
          <p:nvPr userDrawn="1"/>
        </p:nvPicPr>
        <p:blipFill>
          <a:blip r:embed="rId18"/>
          <a:stretch>
            <a:fillRect/>
          </a:stretch>
        </p:blipFill>
        <p:spPr>
          <a:xfrm>
            <a:off x="686943" y="6471401"/>
            <a:ext cx="8064840" cy="317013"/>
          </a:xfrm>
          <a:prstGeom prst="rect">
            <a:avLst/>
          </a:prstGeom>
        </p:spPr>
      </p:pic>
    </p:spTree>
    <p:extLst>
      <p:ext uri="{BB962C8B-B14F-4D97-AF65-F5344CB8AC3E}">
        <p14:creationId xmlns:p14="http://schemas.microsoft.com/office/powerpoint/2010/main" val="2235483339"/>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59" r:id="rId4"/>
    <p:sldLayoutId id="2147483662" r:id="rId5"/>
    <p:sldLayoutId id="2147483663" r:id="rId6"/>
    <p:sldLayoutId id="2147483660" r:id="rId7"/>
    <p:sldLayoutId id="2147483661" r:id="rId8"/>
    <p:sldLayoutId id="2147483668" r:id="rId9"/>
    <p:sldLayoutId id="2147483675" r:id="rId10"/>
    <p:sldLayoutId id="2147483671" r:id="rId11"/>
    <p:sldLayoutId id="2147483673" r:id="rId12"/>
    <p:sldLayoutId id="2147483672" r:id="rId13"/>
    <p:sldLayoutId id="2147483670" r:id="rId14"/>
    <p:sldLayoutId id="2147483674" r:id="rId15"/>
    <p:sldLayoutId id="2147483669"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b="1" i="0" kern="1200" spc="50" baseline="0">
          <a:solidFill>
            <a:srgbClr val="011FA3"/>
          </a:solidFill>
          <a:latin typeface="Obviously Wide Semi" pitchFamily="82" charset="77"/>
          <a:ea typeface="+mj-ea"/>
          <a:cs typeface="+mj-cs"/>
        </a:defRPr>
      </a:lvl1pPr>
    </p:titleStyle>
    <p:body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Gentona Book" pitchFamily="2" charset="77"/>
          <a:ea typeface="+mn-ea"/>
          <a:cs typeface="+mn-cs"/>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Gentona Book" pitchFamily="2" charset="77"/>
          <a:ea typeface="+mn-ea"/>
          <a:cs typeface="+mn-cs"/>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Gentona Book" pitchFamily="2" charset="77"/>
          <a:ea typeface="+mn-ea"/>
          <a:cs typeface="+mn-cs"/>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Gentona Book" pitchFamily="2" charset="77"/>
          <a:ea typeface="+mn-ea"/>
          <a:cs typeface="+mn-cs"/>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srjoty@ntu%7d.edu.s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github.com/vis-nlp/ChartQ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abs/2007.0039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mailto:jawahar@iiit.ac.i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docvqa.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v-foundation.org/openaccess/content_cvpr_2015/papers/Heilbron_ActivityNet_A_Large-Scale_2015_CVPR_paper.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activity-net.org/index.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abs/2308.09126"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egoschema.github.io/"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arxiv.org/abs/2404.064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arxiv.org/abs/2311.1650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mmmu-benchmark.github.i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arxiv.org/abs/2310.02255"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mathvista.github.io/"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arxiv.org/abs/1912.0387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thiippal/AI2D-RS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2203.10244"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6892-3D54-B65D-DAAF-F53C6B1F314D}"/>
              </a:ext>
            </a:extLst>
          </p:cNvPr>
          <p:cNvSpPr>
            <a:spLocks noGrp="1"/>
          </p:cNvSpPr>
          <p:nvPr>
            <p:ph type="ctrTitle"/>
          </p:nvPr>
        </p:nvSpPr>
        <p:spPr/>
        <p:txBody>
          <a:bodyPr>
            <a:normAutofit fontScale="90000"/>
          </a:bodyPr>
          <a:lstStyle/>
          <a:p>
            <a:r>
              <a:rPr lang="en-US" dirty="0"/>
              <a:t>ZERO-SHOT VISUAL EVALUATION BENCHMARKS FOR ANALYZING THE PERFORMANCE OF LARGE LANGUAGE MODELS</a:t>
            </a:r>
          </a:p>
        </p:txBody>
      </p:sp>
      <p:sp>
        <p:nvSpPr>
          <p:cNvPr id="3" name="Content Placeholder 2">
            <a:extLst>
              <a:ext uri="{FF2B5EF4-FFF2-40B4-BE49-F238E27FC236}">
                <a16:creationId xmlns:a16="http://schemas.microsoft.com/office/drawing/2014/main" id="{77A30F25-8E27-6C8F-1267-3B8E56109348}"/>
              </a:ext>
            </a:extLst>
          </p:cNvPr>
          <p:cNvSpPr>
            <a:spLocks noGrp="1"/>
          </p:cNvSpPr>
          <p:nvPr>
            <p:ph sz="quarter" idx="10"/>
          </p:nvPr>
        </p:nvSpPr>
        <p:spPr/>
        <p:txBody>
          <a:bodyPr/>
          <a:lstStyle/>
          <a:p>
            <a:r>
              <a:rPr lang="en-US" dirty="0"/>
              <a:t>Monday, June 10th</a:t>
            </a:r>
          </a:p>
        </p:txBody>
      </p:sp>
      <p:sp>
        <p:nvSpPr>
          <p:cNvPr id="4" name="Content Placeholder 3">
            <a:extLst>
              <a:ext uri="{FF2B5EF4-FFF2-40B4-BE49-F238E27FC236}">
                <a16:creationId xmlns:a16="http://schemas.microsoft.com/office/drawing/2014/main" id="{10941747-1D6F-E279-E1F5-35A26C8A5557}"/>
              </a:ext>
            </a:extLst>
          </p:cNvPr>
          <p:cNvSpPr>
            <a:spLocks noGrp="1"/>
          </p:cNvSpPr>
          <p:nvPr>
            <p:ph sz="quarter" idx="11"/>
          </p:nvPr>
        </p:nvSpPr>
        <p:spPr>
          <a:xfrm>
            <a:off x="409302" y="4797093"/>
            <a:ext cx="11477625" cy="1033101"/>
          </a:xfrm>
        </p:spPr>
        <p:txBody>
          <a:bodyPr/>
          <a:lstStyle/>
          <a:p>
            <a:r>
              <a:rPr lang="en-US" dirty="0"/>
              <a:t>Gabriel </a:t>
            </a:r>
            <a:r>
              <a:rPr lang="en-US" dirty="0" err="1"/>
              <a:t>Ayoubi</a:t>
            </a:r>
            <a:endParaRPr lang="en-US" dirty="0"/>
          </a:p>
          <a:p>
            <a:r>
              <a:rPr lang="en-US" dirty="0"/>
              <a:t>Mixtec Team </a:t>
            </a:r>
          </a:p>
          <a:p>
            <a:r>
              <a:rPr lang="en-US" dirty="0"/>
              <a:t>UF Data Studio</a:t>
            </a:r>
          </a:p>
        </p:txBody>
      </p:sp>
    </p:spTree>
    <p:extLst>
      <p:ext uri="{BB962C8B-B14F-4D97-AF65-F5344CB8AC3E}">
        <p14:creationId xmlns:p14="http://schemas.microsoft.com/office/powerpoint/2010/main" val="1677435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ChartQA</a:t>
            </a:r>
            <a:r>
              <a:rPr lang="en-US" dirty="0"/>
              <a:t>: Authors and Contributors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00504" y="10174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Content Placeholder 4">
            <a:extLst>
              <a:ext uri="{FF2B5EF4-FFF2-40B4-BE49-F238E27FC236}">
                <a16:creationId xmlns:a16="http://schemas.microsoft.com/office/drawing/2014/main" id="{B432EE04-85E7-A618-B5EA-6DBE88261CFA}"/>
              </a:ext>
            </a:extLst>
          </p:cNvPr>
          <p:cNvSpPr txBox="1">
            <a:spLocks/>
          </p:cNvSpPr>
          <p:nvPr/>
        </p:nvSpPr>
        <p:spPr>
          <a:xfrm>
            <a:off x="752904" y="11698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Ahmed </a:t>
            </a:r>
            <a:r>
              <a:rPr lang="en-US" dirty="0" err="1"/>
              <a:t>Masry</a:t>
            </a:r>
            <a:r>
              <a:rPr lang="en-US" dirty="0"/>
              <a:t>♣ , Do Xuan Long♠ , Jia Qing Tan♠ , Shafiq </a:t>
            </a:r>
            <a:r>
              <a:rPr lang="en-US" dirty="0" err="1"/>
              <a:t>Joty</a:t>
            </a:r>
            <a:r>
              <a:rPr lang="en-US" dirty="0"/>
              <a:t>♠♦, Enamul Hoque♣ </a:t>
            </a:r>
          </a:p>
          <a:p>
            <a:r>
              <a:rPr lang="en-US" dirty="0"/>
              <a:t>♣York University, Canada, ♠Nanyang Technological University, Singapore, ♦ Salesforce Research, ♣ {masry20, </a:t>
            </a:r>
            <a:r>
              <a:rPr lang="en-US" dirty="0" err="1"/>
              <a:t>enamulh</a:t>
            </a:r>
            <a:r>
              <a:rPr lang="en-US" dirty="0"/>
              <a:t>}@</a:t>
            </a:r>
            <a:r>
              <a:rPr lang="en-US" dirty="0" err="1"/>
              <a:t>yorku.ca</a:t>
            </a:r>
            <a:r>
              <a:rPr lang="en-US" dirty="0"/>
              <a:t> , ♠ {xuanlong001@e.ntu, C190022@e.ntu, </a:t>
            </a:r>
            <a:r>
              <a:rPr lang="en-US" dirty="0">
                <a:hlinkClick r:id="rId3"/>
              </a:rPr>
              <a:t>srjoty@ntu}.edu.sg</a:t>
            </a:r>
            <a:endParaRPr lang="en-US" dirty="0"/>
          </a:p>
          <a:p>
            <a:r>
              <a:rPr lang="en-US" dirty="0">
                <a:hlinkClick r:id="rId4"/>
              </a:rPr>
              <a:t>https://github.com/vis-nlp/ChartQA</a:t>
            </a:r>
            <a:endParaRPr lang="en-US" dirty="0"/>
          </a:p>
          <a:p>
            <a:pPr marL="0" indent="0">
              <a:buNone/>
            </a:pPr>
            <a:endParaRPr lang="en-US" dirty="0"/>
          </a:p>
        </p:txBody>
      </p:sp>
    </p:spTree>
    <p:extLst>
      <p:ext uri="{BB962C8B-B14F-4D97-AF65-F5344CB8AC3E}">
        <p14:creationId xmlns:p14="http://schemas.microsoft.com/office/powerpoint/2010/main" val="413088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DocVQA</a:t>
            </a:r>
            <a:r>
              <a:rPr lang="en-US" dirty="0"/>
              <a:t>: A Dataset for VQA on Document Images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843486" y="946589"/>
            <a:ext cx="4966875" cy="538587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on this </a:t>
            </a:r>
            <a:r>
              <a:rPr lang="en-US" dirty="0">
                <a:hlinkClick r:id="rId3"/>
              </a:rPr>
              <a:t>paper</a:t>
            </a:r>
            <a:endParaRPr lang="en-US" dirty="0"/>
          </a:p>
          <a:p>
            <a:r>
              <a:rPr lang="en-US" dirty="0"/>
              <a:t>The </a:t>
            </a:r>
            <a:r>
              <a:rPr lang="en-US" dirty="0" err="1"/>
              <a:t>DocVQA</a:t>
            </a:r>
            <a:r>
              <a:rPr lang="en-US" dirty="0"/>
              <a:t> dataset consists of 50,000 questions defined on 12,000+ document images.</a:t>
            </a:r>
          </a:p>
          <a:p>
            <a:r>
              <a:rPr lang="en-US" dirty="0"/>
              <a:t>Reading systems should not only extract and interpret the textual (handwritten, typewritten or printed) content of the document images, but exploit numerous other visual cues including layout (page structure, forms, tables), as well as other non-textual elements.</a:t>
            </a:r>
          </a:p>
          <a:p>
            <a:endParaRPr lang="en-US" dirty="0"/>
          </a:p>
        </p:txBody>
      </p:sp>
      <p:pic>
        <p:nvPicPr>
          <p:cNvPr id="4" name="Picture 3">
            <a:extLst>
              <a:ext uri="{FF2B5EF4-FFF2-40B4-BE49-F238E27FC236}">
                <a16:creationId xmlns:a16="http://schemas.microsoft.com/office/drawing/2014/main" id="{0A5075B9-EACE-5466-C947-3FF5DB0E51A1}"/>
              </a:ext>
            </a:extLst>
          </p:cNvPr>
          <p:cNvPicPr>
            <a:picLocks noChangeAspect="1"/>
          </p:cNvPicPr>
          <p:nvPr/>
        </p:nvPicPr>
        <p:blipFill>
          <a:blip r:embed="rId4"/>
          <a:stretch>
            <a:fillRect/>
          </a:stretch>
        </p:blipFill>
        <p:spPr>
          <a:xfrm>
            <a:off x="998502" y="946589"/>
            <a:ext cx="4835598" cy="4656870"/>
          </a:xfrm>
          <a:prstGeom prst="rect">
            <a:avLst/>
          </a:prstGeom>
        </p:spPr>
      </p:pic>
    </p:spTree>
    <p:extLst>
      <p:ext uri="{BB962C8B-B14F-4D97-AF65-F5344CB8AC3E}">
        <p14:creationId xmlns:p14="http://schemas.microsoft.com/office/powerpoint/2010/main" val="398963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DocVQA</a:t>
            </a:r>
            <a:r>
              <a:rPr lang="en-US" dirty="0"/>
              <a:t>: Authors and Contributors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00504" y="10174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Content Placeholder 4">
            <a:extLst>
              <a:ext uri="{FF2B5EF4-FFF2-40B4-BE49-F238E27FC236}">
                <a16:creationId xmlns:a16="http://schemas.microsoft.com/office/drawing/2014/main" id="{B432EE04-85E7-A618-B5EA-6DBE88261CFA}"/>
              </a:ext>
            </a:extLst>
          </p:cNvPr>
          <p:cNvSpPr txBox="1">
            <a:spLocks/>
          </p:cNvSpPr>
          <p:nvPr/>
        </p:nvSpPr>
        <p:spPr>
          <a:xfrm>
            <a:off x="752904" y="11698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Minesh Mathew 1 , </a:t>
            </a:r>
            <a:r>
              <a:rPr lang="en-US" dirty="0" err="1"/>
              <a:t>Dimosthenis</a:t>
            </a:r>
            <a:r>
              <a:rPr lang="en-US" dirty="0"/>
              <a:t> </a:t>
            </a:r>
            <a:r>
              <a:rPr lang="en-US" dirty="0" err="1"/>
              <a:t>Karatzas</a:t>
            </a:r>
            <a:r>
              <a:rPr lang="en-US" dirty="0"/>
              <a:t> 2 , C.V. Jawahar 1</a:t>
            </a:r>
          </a:p>
          <a:p>
            <a:r>
              <a:rPr lang="en-US" dirty="0"/>
              <a:t> 1 CVIT, IIIT Hyderabad, India 2 Computer Vision Center, UAB, Spain </a:t>
            </a:r>
          </a:p>
          <a:p>
            <a:r>
              <a:rPr lang="en-US" dirty="0" err="1"/>
              <a:t>minesh.mathew@research.iiit.ac.in</a:t>
            </a:r>
            <a:r>
              <a:rPr lang="en-US" dirty="0"/>
              <a:t>, </a:t>
            </a:r>
            <a:r>
              <a:rPr lang="en-US" dirty="0" err="1"/>
              <a:t>dimos@cvc.uab.es</a:t>
            </a:r>
            <a:r>
              <a:rPr lang="en-US" dirty="0"/>
              <a:t>, </a:t>
            </a:r>
            <a:r>
              <a:rPr lang="en-US" dirty="0">
                <a:hlinkClick r:id="rId3"/>
              </a:rPr>
              <a:t>jawahar@iiit.ac.in</a:t>
            </a:r>
            <a:endParaRPr lang="en-US" dirty="0"/>
          </a:p>
          <a:p>
            <a:r>
              <a:rPr lang="en-US" dirty="0">
                <a:hlinkClick r:id="rId4"/>
              </a:rPr>
              <a:t>https://www.docvqa.org/</a:t>
            </a:r>
            <a:endParaRPr lang="en-US" dirty="0"/>
          </a:p>
        </p:txBody>
      </p:sp>
    </p:spTree>
    <p:extLst>
      <p:ext uri="{BB962C8B-B14F-4D97-AF65-F5344CB8AC3E}">
        <p14:creationId xmlns:p14="http://schemas.microsoft.com/office/powerpoint/2010/main" val="2487202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ActivityNet</a:t>
            </a:r>
            <a:r>
              <a:rPr lang="en-US" dirty="0"/>
              <a:t>: A Large-Scale Video Benchmark for Human Activity Understanding</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381001" y="1055446"/>
            <a:ext cx="5105399" cy="50550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on this </a:t>
            </a:r>
            <a:r>
              <a:rPr lang="en-US" dirty="0">
                <a:hlinkClick r:id="rId3"/>
              </a:rPr>
              <a:t>paper</a:t>
            </a:r>
            <a:endParaRPr lang="en-US" dirty="0"/>
          </a:p>
          <a:p>
            <a:r>
              <a:rPr lang="en-US" dirty="0"/>
              <a:t>The dataset offers a wide range of complex human activities that are of interest to people in their daily living. In its current version, </a:t>
            </a:r>
            <a:r>
              <a:rPr lang="en-US" dirty="0" err="1"/>
              <a:t>ActivityNet</a:t>
            </a:r>
            <a:r>
              <a:rPr lang="en-US" dirty="0"/>
              <a:t> provides samples from 203 activity classes with an average of 137 untrimmed videos per class and 1.41 activity instances per video, for a total of 849 video hours</a:t>
            </a:r>
          </a:p>
        </p:txBody>
      </p:sp>
      <p:pic>
        <p:nvPicPr>
          <p:cNvPr id="4" name="Picture 3">
            <a:extLst>
              <a:ext uri="{FF2B5EF4-FFF2-40B4-BE49-F238E27FC236}">
                <a16:creationId xmlns:a16="http://schemas.microsoft.com/office/drawing/2014/main" id="{49E58FAD-5A97-B070-16FD-C2C9CD6BA049}"/>
              </a:ext>
            </a:extLst>
          </p:cNvPr>
          <p:cNvPicPr>
            <a:picLocks noChangeAspect="1"/>
          </p:cNvPicPr>
          <p:nvPr/>
        </p:nvPicPr>
        <p:blipFill>
          <a:blip r:embed="rId4"/>
          <a:stretch>
            <a:fillRect/>
          </a:stretch>
        </p:blipFill>
        <p:spPr>
          <a:xfrm>
            <a:off x="6095681" y="1755761"/>
            <a:ext cx="5558145" cy="3654438"/>
          </a:xfrm>
          <a:prstGeom prst="rect">
            <a:avLst/>
          </a:prstGeom>
        </p:spPr>
      </p:pic>
    </p:spTree>
    <p:extLst>
      <p:ext uri="{BB962C8B-B14F-4D97-AF65-F5344CB8AC3E}">
        <p14:creationId xmlns:p14="http://schemas.microsoft.com/office/powerpoint/2010/main" val="1829270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ActivityNet</a:t>
            </a:r>
            <a:r>
              <a:rPr lang="en-US" dirty="0"/>
              <a:t>: Authors and Contributors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00504" y="10174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Content Placeholder 4">
            <a:extLst>
              <a:ext uri="{FF2B5EF4-FFF2-40B4-BE49-F238E27FC236}">
                <a16:creationId xmlns:a16="http://schemas.microsoft.com/office/drawing/2014/main" id="{B432EE04-85E7-A618-B5EA-6DBE88261CFA}"/>
              </a:ext>
            </a:extLst>
          </p:cNvPr>
          <p:cNvSpPr txBox="1">
            <a:spLocks/>
          </p:cNvSpPr>
          <p:nvPr/>
        </p:nvSpPr>
        <p:spPr>
          <a:xfrm>
            <a:off x="752904" y="11698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Fabian Caba </a:t>
            </a:r>
            <a:r>
              <a:rPr lang="en-US" dirty="0" err="1"/>
              <a:t>Heilbron</a:t>
            </a:r>
            <a:r>
              <a:rPr lang="en-US" dirty="0"/>
              <a:t> 1,2, Victor </a:t>
            </a:r>
            <a:r>
              <a:rPr lang="en-US" dirty="0" err="1"/>
              <a:t>Escorcia</a:t>
            </a:r>
            <a:r>
              <a:rPr lang="en-US" dirty="0"/>
              <a:t> 1, 2, Bernard Ghanem 2 and Juan Carlos </a:t>
            </a:r>
            <a:r>
              <a:rPr lang="en-US" dirty="0" err="1"/>
              <a:t>Niebles</a:t>
            </a:r>
            <a:r>
              <a:rPr lang="en-US" dirty="0"/>
              <a:t> 1 </a:t>
            </a:r>
          </a:p>
          <a:p>
            <a:r>
              <a:rPr lang="en-US" dirty="0"/>
              <a:t>1 Universidad del Norte, Colombia 2 King Abdullah University of Science and Technology (KAUST), Saudi Arabia</a:t>
            </a:r>
          </a:p>
          <a:p>
            <a:r>
              <a:rPr lang="en-US" dirty="0">
                <a:hlinkClick r:id="rId3"/>
              </a:rPr>
              <a:t>http://activity-net.org/index.html</a:t>
            </a:r>
            <a:endParaRPr lang="en-US" dirty="0"/>
          </a:p>
          <a:p>
            <a:pPr marL="0" indent="0">
              <a:buNone/>
            </a:pPr>
            <a:endParaRPr lang="en-US" dirty="0"/>
          </a:p>
        </p:txBody>
      </p:sp>
    </p:spTree>
    <p:extLst>
      <p:ext uri="{BB962C8B-B14F-4D97-AF65-F5344CB8AC3E}">
        <p14:creationId xmlns:p14="http://schemas.microsoft.com/office/powerpoint/2010/main" val="2279787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EgoSchema</a:t>
            </a:r>
            <a:r>
              <a:rPr lang="en-US" dirty="0"/>
              <a:t>: A Diagnostic Benchmark for Very Long-form Video Language Understanding</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789420" y="946589"/>
            <a:ext cx="5020941" cy="53858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on this </a:t>
            </a:r>
            <a:r>
              <a:rPr lang="en-US" dirty="0">
                <a:hlinkClick r:id="rId3"/>
              </a:rPr>
              <a:t>paper</a:t>
            </a:r>
            <a:endParaRPr lang="en-US" dirty="0"/>
          </a:p>
          <a:p>
            <a:r>
              <a:rPr lang="en-US" dirty="0"/>
              <a:t>Derived from Ego4D, </a:t>
            </a:r>
            <a:r>
              <a:rPr lang="en-US" dirty="0" err="1"/>
              <a:t>EgoSchema</a:t>
            </a:r>
            <a:r>
              <a:rPr lang="en-US" dirty="0"/>
              <a:t> consists of over 5000 human curated multiple choice question answer pairs, spanning over 250 hours of real video data, covering a very broad range of natural human activity and behavior. For each question, </a:t>
            </a:r>
            <a:r>
              <a:rPr lang="en-US" dirty="0" err="1"/>
              <a:t>EgoSchema</a:t>
            </a:r>
            <a:r>
              <a:rPr lang="en-US" dirty="0"/>
              <a:t> requires the correct answer to be selected between five given options based on a three-minute-long video clip</a:t>
            </a:r>
          </a:p>
          <a:p>
            <a:endParaRPr lang="en-US" dirty="0"/>
          </a:p>
        </p:txBody>
      </p:sp>
      <p:pic>
        <p:nvPicPr>
          <p:cNvPr id="3" name="Picture 2">
            <a:extLst>
              <a:ext uri="{FF2B5EF4-FFF2-40B4-BE49-F238E27FC236}">
                <a16:creationId xmlns:a16="http://schemas.microsoft.com/office/drawing/2014/main" id="{E3C4AB93-9766-43DA-0845-F634F1F6352A}"/>
              </a:ext>
            </a:extLst>
          </p:cNvPr>
          <p:cNvPicPr>
            <a:picLocks noChangeAspect="1"/>
          </p:cNvPicPr>
          <p:nvPr/>
        </p:nvPicPr>
        <p:blipFill>
          <a:blip r:embed="rId4"/>
          <a:stretch>
            <a:fillRect/>
          </a:stretch>
        </p:blipFill>
        <p:spPr>
          <a:xfrm>
            <a:off x="381001" y="2265476"/>
            <a:ext cx="6305549" cy="2327047"/>
          </a:xfrm>
          <a:prstGeom prst="rect">
            <a:avLst/>
          </a:prstGeom>
        </p:spPr>
      </p:pic>
    </p:spTree>
    <p:extLst>
      <p:ext uri="{BB962C8B-B14F-4D97-AF65-F5344CB8AC3E}">
        <p14:creationId xmlns:p14="http://schemas.microsoft.com/office/powerpoint/2010/main" val="3640372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EgoSchema</a:t>
            </a:r>
            <a:r>
              <a:rPr lang="en-US" dirty="0"/>
              <a:t>: Authors and Contributors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00504" y="10174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Content Placeholder 4">
            <a:extLst>
              <a:ext uri="{FF2B5EF4-FFF2-40B4-BE49-F238E27FC236}">
                <a16:creationId xmlns:a16="http://schemas.microsoft.com/office/drawing/2014/main" id="{B432EE04-85E7-A618-B5EA-6DBE88261CFA}"/>
              </a:ext>
            </a:extLst>
          </p:cNvPr>
          <p:cNvSpPr txBox="1">
            <a:spLocks/>
          </p:cNvSpPr>
          <p:nvPr/>
        </p:nvSpPr>
        <p:spPr>
          <a:xfrm>
            <a:off x="752904" y="11698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Karttikeya</a:t>
            </a:r>
            <a:r>
              <a:rPr lang="en-US" dirty="0"/>
              <a:t> Mangalam, </a:t>
            </a:r>
            <a:r>
              <a:rPr lang="en-US" dirty="0" err="1"/>
              <a:t>Raiymbek</a:t>
            </a:r>
            <a:r>
              <a:rPr lang="en-US" dirty="0"/>
              <a:t> </a:t>
            </a:r>
            <a:r>
              <a:rPr lang="en-US" dirty="0" err="1"/>
              <a:t>Akshkulakov</a:t>
            </a:r>
            <a:r>
              <a:rPr lang="en-US" dirty="0"/>
              <a:t>, Jitendra Malik </a:t>
            </a:r>
          </a:p>
          <a:p>
            <a:r>
              <a:rPr lang="en-US" dirty="0"/>
              <a:t>UC Berkeley {</a:t>
            </a:r>
            <a:r>
              <a:rPr lang="en-US" dirty="0" err="1"/>
              <a:t>mangalam</a:t>
            </a:r>
            <a:r>
              <a:rPr lang="en-US" dirty="0"/>
              <a:t>, </a:t>
            </a:r>
            <a:r>
              <a:rPr lang="en-US" dirty="0" err="1"/>
              <a:t>raiymbek</a:t>
            </a:r>
            <a:r>
              <a:rPr lang="en-US" dirty="0"/>
              <a:t>, malik} @eecs.berkeley.edu}</a:t>
            </a:r>
          </a:p>
          <a:p>
            <a:r>
              <a:rPr lang="en-US" dirty="0">
                <a:hlinkClick r:id="rId3"/>
              </a:rPr>
              <a:t>https://egoschema.github.io/</a:t>
            </a:r>
            <a:endParaRPr lang="en-US" dirty="0"/>
          </a:p>
        </p:txBody>
      </p:sp>
    </p:spTree>
    <p:extLst>
      <p:ext uri="{BB962C8B-B14F-4D97-AF65-F5344CB8AC3E}">
        <p14:creationId xmlns:p14="http://schemas.microsoft.com/office/powerpoint/2010/main" val="2277568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a:t>Proposed Visual Understanding Benchmark</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381001" y="1055446"/>
            <a:ext cx="5105399" cy="50550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Should include characteristics of OpenAI benchmark – multiple subjects, image types and question types</a:t>
            </a:r>
          </a:p>
          <a:p>
            <a:r>
              <a:rPr lang="en-US" dirty="0"/>
              <a:t>Benchmark will test LLMs in a way that will allow for results to be easily measured or compared</a:t>
            </a:r>
          </a:p>
        </p:txBody>
      </p:sp>
      <p:pic>
        <p:nvPicPr>
          <p:cNvPr id="3" name="Picture 2">
            <a:extLst>
              <a:ext uri="{FF2B5EF4-FFF2-40B4-BE49-F238E27FC236}">
                <a16:creationId xmlns:a16="http://schemas.microsoft.com/office/drawing/2014/main" id="{4369BAD3-B7B3-17DE-2122-7F566BCEAF68}"/>
              </a:ext>
            </a:extLst>
          </p:cNvPr>
          <p:cNvPicPr>
            <a:picLocks noChangeAspect="1"/>
          </p:cNvPicPr>
          <p:nvPr/>
        </p:nvPicPr>
        <p:blipFill>
          <a:blip r:embed="rId3"/>
          <a:stretch>
            <a:fillRect/>
          </a:stretch>
        </p:blipFill>
        <p:spPr>
          <a:xfrm>
            <a:off x="6705602" y="1055446"/>
            <a:ext cx="4563110" cy="4480144"/>
          </a:xfrm>
          <a:prstGeom prst="rect">
            <a:avLst/>
          </a:prstGeom>
        </p:spPr>
      </p:pic>
    </p:spTree>
    <p:extLst>
      <p:ext uri="{BB962C8B-B14F-4D97-AF65-F5344CB8AC3E}">
        <p14:creationId xmlns:p14="http://schemas.microsoft.com/office/powerpoint/2010/main" val="2070395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55E852-E4C6-514B-8D32-864F9A9B63C7}"/>
              </a:ext>
            </a:extLst>
          </p:cNvPr>
          <p:cNvSpPr>
            <a:spLocks noGrp="1"/>
          </p:cNvSpPr>
          <p:nvPr>
            <p:ph type="title"/>
          </p:nvPr>
        </p:nvSpPr>
        <p:spPr/>
        <p:txBody>
          <a:bodyPr/>
          <a:lstStyle/>
          <a:p>
            <a:r>
              <a:rPr lang="en-US" dirty="0"/>
              <a:t>Comparing Benchmarks: OpenAI Visual Tasks vs UF Data Studio Visual Acuity Benchmark </a:t>
            </a:r>
          </a:p>
        </p:txBody>
      </p:sp>
      <p:graphicFrame>
        <p:nvGraphicFramePr>
          <p:cNvPr id="6" name="Diagram 5">
            <a:extLst>
              <a:ext uri="{FF2B5EF4-FFF2-40B4-BE49-F238E27FC236}">
                <a16:creationId xmlns:a16="http://schemas.microsoft.com/office/drawing/2014/main" id="{1EDB5CC6-B1A5-8E3C-7AD5-5383EEE1D9D7}"/>
              </a:ext>
            </a:extLst>
          </p:cNvPr>
          <p:cNvGraphicFramePr/>
          <p:nvPr>
            <p:extLst>
              <p:ext uri="{D42A27DB-BD31-4B8C-83A1-F6EECF244321}">
                <p14:modId xmlns:p14="http://schemas.microsoft.com/office/powerpoint/2010/main" val="400088883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934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DE509E-D573-5E81-64A4-A4E57497E044}"/>
              </a:ext>
            </a:extLst>
          </p:cNvPr>
          <p:cNvSpPr>
            <a:spLocks noGrp="1"/>
          </p:cNvSpPr>
          <p:nvPr>
            <p:ph idx="1"/>
          </p:nvPr>
        </p:nvSpPr>
        <p:spPr>
          <a:xfrm>
            <a:off x="6095361" y="843719"/>
            <a:ext cx="5715000" cy="5385876"/>
          </a:xfrm>
        </p:spPr>
        <p:txBody>
          <a:bodyPr/>
          <a:lstStyle/>
          <a:p>
            <a:r>
              <a:rPr lang="en-US" dirty="0"/>
              <a:t>Physical Characteristics</a:t>
            </a:r>
          </a:p>
          <a:p>
            <a:pPr lvl="1"/>
            <a:r>
              <a:rPr lang="en-US" dirty="0"/>
              <a:t>Qualities like shape, color, size, etc.</a:t>
            </a:r>
          </a:p>
          <a:p>
            <a:r>
              <a:rPr lang="en-US" dirty="0"/>
              <a:t>Basic Geometric inputs</a:t>
            </a:r>
          </a:p>
          <a:p>
            <a:r>
              <a:rPr lang="en-US" dirty="0"/>
              <a:t>Multi-shape inputs</a:t>
            </a:r>
          </a:p>
          <a:p>
            <a:r>
              <a:rPr lang="en-US" dirty="0"/>
              <a:t>Visual input and prompt defined by a schema:</a:t>
            </a:r>
          </a:p>
        </p:txBody>
      </p:sp>
      <p:sp>
        <p:nvSpPr>
          <p:cNvPr id="3" name="Title 2">
            <a:extLst>
              <a:ext uri="{FF2B5EF4-FFF2-40B4-BE49-F238E27FC236}">
                <a16:creationId xmlns:a16="http://schemas.microsoft.com/office/drawing/2014/main" id="{75ED14C1-4356-1550-0537-BC7FBFC252C2}"/>
              </a:ext>
            </a:extLst>
          </p:cNvPr>
          <p:cNvSpPr>
            <a:spLocks noGrp="1"/>
          </p:cNvSpPr>
          <p:nvPr>
            <p:ph type="title"/>
          </p:nvPr>
        </p:nvSpPr>
        <p:spPr/>
        <p:txBody>
          <a:bodyPr/>
          <a:lstStyle/>
          <a:p>
            <a:r>
              <a:rPr lang="en-US" dirty="0"/>
              <a:t>Features of Proposed Visual Understanding Benchmark</a:t>
            </a:r>
          </a:p>
        </p:txBody>
      </p:sp>
      <p:pic>
        <p:nvPicPr>
          <p:cNvPr id="4" name="Picture 3">
            <a:extLst>
              <a:ext uri="{FF2B5EF4-FFF2-40B4-BE49-F238E27FC236}">
                <a16:creationId xmlns:a16="http://schemas.microsoft.com/office/drawing/2014/main" id="{2A90BB20-3A0D-2A44-C2E8-1D6624659FE9}"/>
              </a:ext>
            </a:extLst>
          </p:cNvPr>
          <p:cNvPicPr>
            <a:picLocks noChangeAspect="1"/>
          </p:cNvPicPr>
          <p:nvPr/>
        </p:nvPicPr>
        <p:blipFill>
          <a:blip r:embed="rId3"/>
          <a:stretch>
            <a:fillRect/>
          </a:stretch>
        </p:blipFill>
        <p:spPr>
          <a:xfrm>
            <a:off x="224417" y="698533"/>
            <a:ext cx="5870944" cy="2143883"/>
          </a:xfrm>
          <a:prstGeom prst="rect">
            <a:avLst/>
          </a:prstGeom>
        </p:spPr>
      </p:pic>
      <p:sp>
        <p:nvSpPr>
          <p:cNvPr id="5" name="TextBox 4">
            <a:extLst>
              <a:ext uri="{FF2B5EF4-FFF2-40B4-BE49-F238E27FC236}">
                <a16:creationId xmlns:a16="http://schemas.microsoft.com/office/drawing/2014/main" id="{F354CB3E-081B-5D38-ECBB-3417ADBF5502}"/>
              </a:ext>
            </a:extLst>
          </p:cNvPr>
          <p:cNvSpPr txBox="1"/>
          <p:nvPr/>
        </p:nvSpPr>
        <p:spPr>
          <a:xfrm>
            <a:off x="1163188" y="2842416"/>
            <a:ext cx="3993401" cy="369332"/>
          </a:xfrm>
          <a:prstGeom prst="rect">
            <a:avLst/>
          </a:prstGeom>
          <a:noFill/>
        </p:spPr>
        <p:txBody>
          <a:bodyPr wrap="none" rtlCol="0">
            <a:spAutoFit/>
          </a:bodyPr>
          <a:lstStyle/>
          <a:p>
            <a:pPr algn="l"/>
            <a:r>
              <a:rPr lang="en-US" dirty="0">
                <a:latin typeface="Gentona Book" pitchFamily="2" charset="77"/>
              </a:rPr>
              <a:t>Primitive visual inputs from </a:t>
            </a:r>
            <a:r>
              <a:rPr lang="en-US" dirty="0">
                <a:latin typeface="Gentona Book" pitchFamily="2" charset="77"/>
                <a:hlinkClick r:id="rId4"/>
              </a:rPr>
              <a:t>this paper</a:t>
            </a:r>
            <a:endParaRPr lang="en-US" dirty="0">
              <a:latin typeface="Gentona Book" pitchFamily="2" charset="77"/>
            </a:endParaRPr>
          </a:p>
        </p:txBody>
      </p:sp>
      <p:pic>
        <p:nvPicPr>
          <p:cNvPr id="6" name="Picture 5">
            <a:extLst>
              <a:ext uri="{FF2B5EF4-FFF2-40B4-BE49-F238E27FC236}">
                <a16:creationId xmlns:a16="http://schemas.microsoft.com/office/drawing/2014/main" id="{6DA36D54-8267-DEEE-DBBE-A4CF48B30C4B}"/>
              </a:ext>
            </a:extLst>
          </p:cNvPr>
          <p:cNvPicPr>
            <a:picLocks noChangeAspect="1"/>
          </p:cNvPicPr>
          <p:nvPr/>
        </p:nvPicPr>
        <p:blipFill>
          <a:blip r:embed="rId5"/>
          <a:stretch>
            <a:fillRect/>
          </a:stretch>
        </p:blipFill>
        <p:spPr>
          <a:xfrm>
            <a:off x="474430" y="3327808"/>
            <a:ext cx="2516864" cy="3026609"/>
          </a:xfrm>
          <a:prstGeom prst="rect">
            <a:avLst/>
          </a:prstGeom>
        </p:spPr>
      </p:pic>
      <p:sp>
        <p:nvSpPr>
          <p:cNvPr id="7" name="TextBox 6">
            <a:extLst>
              <a:ext uri="{FF2B5EF4-FFF2-40B4-BE49-F238E27FC236}">
                <a16:creationId xmlns:a16="http://schemas.microsoft.com/office/drawing/2014/main" id="{A8D14380-8503-4BFC-E63F-BA0D747FCA1B}"/>
              </a:ext>
            </a:extLst>
          </p:cNvPr>
          <p:cNvSpPr txBox="1"/>
          <p:nvPr/>
        </p:nvSpPr>
        <p:spPr>
          <a:xfrm>
            <a:off x="3296094" y="4436338"/>
            <a:ext cx="2250937" cy="369332"/>
          </a:xfrm>
          <a:prstGeom prst="rect">
            <a:avLst/>
          </a:prstGeom>
          <a:noFill/>
        </p:spPr>
        <p:txBody>
          <a:bodyPr wrap="none" rtlCol="0">
            <a:spAutoFit/>
          </a:bodyPr>
          <a:lstStyle/>
          <a:p>
            <a:pPr algn="l"/>
            <a:r>
              <a:rPr lang="en-US" dirty="0">
                <a:latin typeface="Gentona Book" pitchFamily="2" charset="77"/>
              </a:rPr>
              <a:t>LLM Reasoning tests</a:t>
            </a:r>
          </a:p>
        </p:txBody>
      </p:sp>
      <p:pic>
        <p:nvPicPr>
          <p:cNvPr id="8" name="Picture 7">
            <a:extLst>
              <a:ext uri="{FF2B5EF4-FFF2-40B4-BE49-F238E27FC236}">
                <a16:creationId xmlns:a16="http://schemas.microsoft.com/office/drawing/2014/main" id="{38F8AFF0-DDF7-F730-D4A1-92154B2788C2}"/>
              </a:ext>
            </a:extLst>
          </p:cNvPr>
          <p:cNvPicPr>
            <a:picLocks noChangeAspect="1"/>
          </p:cNvPicPr>
          <p:nvPr/>
        </p:nvPicPr>
        <p:blipFill>
          <a:blip r:embed="rId6"/>
          <a:stretch>
            <a:fillRect/>
          </a:stretch>
        </p:blipFill>
        <p:spPr>
          <a:xfrm>
            <a:off x="6072998" y="4117212"/>
            <a:ext cx="5156200" cy="1447800"/>
          </a:xfrm>
          <a:prstGeom prst="rect">
            <a:avLst/>
          </a:prstGeom>
        </p:spPr>
      </p:pic>
      <p:sp>
        <p:nvSpPr>
          <p:cNvPr id="9" name="TextBox 8">
            <a:extLst>
              <a:ext uri="{FF2B5EF4-FFF2-40B4-BE49-F238E27FC236}">
                <a16:creationId xmlns:a16="http://schemas.microsoft.com/office/drawing/2014/main" id="{39C9C07E-23AF-4A79-1399-221BD2854CB9}"/>
              </a:ext>
            </a:extLst>
          </p:cNvPr>
          <p:cNvSpPr txBox="1"/>
          <p:nvPr/>
        </p:nvSpPr>
        <p:spPr>
          <a:xfrm>
            <a:off x="7132491" y="5710198"/>
            <a:ext cx="3640740" cy="369332"/>
          </a:xfrm>
          <a:prstGeom prst="rect">
            <a:avLst/>
          </a:prstGeom>
          <a:noFill/>
        </p:spPr>
        <p:txBody>
          <a:bodyPr wrap="none" rtlCol="0">
            <a:spAutoFit/>
          </a:bodyPr>
          <a:lstStyle/>
          <a:p>
            <a:pPr algn="l"/>
            <a:r>
              <a:rPr lang="en-US" dirty="0">
                <a:latin typeface="Gentona Book" pitchFamily="2" charset="77"/>
              </a:rPr>
              <a:t>Example schema from same paper</a:t>
            </a:r>
          </a:p>
        </p:txBody>
      </p:sp>
    </p:spTree>
    <p:extLst>
      <p:ext uri="{BB962C8B-B14F-4D97-AF65-F5344CB8AC3E}">
        <p14:creationId xmlns:p14="http://schemas.microsoft.com/office/powerpoint/2010/main" val="4107022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CA565-F2DB-EFE2-9D2E-B35D946A2138}"/>
              </a:ext>
            </a:extLst>
          </p:cNvPr>
          <p:cNvSpPr>
            <a:spLocks noGrp="1"/>
          </p:cNvSpPr>
          <p:nvPr>
            <p:ph type="title"/>
          </p:nvPr>
        </p:nvSpPr>
        <p:spPr/>
        <p:txBody>
          <a:bodyPr/>
          <a:lstStyle/>
          <a:p>
            <a:r>
              <a:rPr lang="en-US" dirty="0"/>
              <a:t>Table of Contents</a:t>
            </a:r>
          </a:p>
        </p:txBody>
      </p:sp>
      <p:sp>
        <p:nvSpPr>
          <p:cNvPr id="5" name="Content Placeholder 4">
            <a:extLst>
              <a:ext uri="{FF2B5EF4-FFF2-40B4-BE49-F238E27FC236}">
                <a16:creationId xmlns:a16="http://schemas.microsoft.com/office/drawing/2014/main" id="{253406FF-F7A6-45DF-8D45-AC69645A9F37}"/>
              </a:ext>
            </a:extLst>
          </p:cNvPr>
          <p:cNvSpPr>
            <a:spLocks noGrp="1"/>
          </p:cNvSpPr>
          <p:nvPr>
            <p:ph idx="1"/>
          </p:nvPr>
        </p:nvSpPr>
        <p:spPr>
          <a:xfrm>
            <a:off x="381000" y="982218"/>
            <a:ext cx="5715000" cy="5385876"/>
          </a:xfrm>
        </p:spPr>
        <p:txBody>
          <a:bodyPr/>
          <a:lstStyle/>
          <a:p>
            <a:r>
              <a:rPr lang="en-US" dirty="0"/>
              <a:t>1. Introduction</a:t>
            </a:r>
          </a:p>
          <a:p>
            <a:r>
              <a:rPr lang="en-US" dirty="0"/>
              <a:t>2. MMMU</a:t>
            </a:r>
          </a:p>
          <a:p>
            <a:r>
              <a:rPr lang="en-US" dirty="0"/>
              <a:t>3. </a:t>
            </a:r>
            <a:r>
              <a:rPr lang="en-US" dirty="0" err="1"/>
              <a:t>MathVista</a:t>
            </a:r>
            <a:endParaRPr lang="en-US" dirty="0"/>
          </a:p>
          <a:p>
            <a:r>
              <a:rPr lang="en-US" dirty="0"/>
              <a:t>4. AI2D-RST</a:t>
            </a:r>
          </a:p>
          <a:p>
            <a:r>
              <a:rPr lang="en-US" dirty="0"/>
              <a:t>5. </a:t>
            </a:r>
            <a:r>
              <a:rPr lang="en-US" dirty="0" err="1"/>
              <a:t>ChartQA</a:t>
            </a:r>
            <a:endParaRPr lang="en-US" dirty="0"/>
          </a:p>
          <a:p>
            <a:r>
              <a:rPr lang="en-US" dirty="0"/>
              <a:t>6. Doc VQA</a:t>
            </a:r>
          </a:p>
          <a:p>
            <a:r>
              <a:rPr lang="en-US" dirty="0"/>
              <a:t>7. </a:t>
            </a:r>
            <a:r>
              <a:rPr lang="en-US" dirty="0" err="1"/>
              <a:t>ActivityNet</a:t>
            </a:r>
            <a:endParaRPr lang="en-US" dirty="0"/>
          </a:p>
          <a:p>
            <a:r>
              <a:rPr lang="en-US" dirty="0"/>
              <a:t>8. </a:t>
            </a:r>
            <a:r>
              <a:rPr lang="en-US" dirty="0" err="1"/>
              <a:t>EgoSchema</a:t>
            </a:r>
            <a:endParaRPr lang="en-US" dirty="0"/>
          </a:p>
        </p:txBody>
      </p:sp>
      <p:pic>
        <p:nvPicPr>
          <p:cNvPr id="6" name="Picture 5">
            <a:extLst>
              <a:ext uri="{FF2B5EF4-FFF2-40B4-BE49-F238E27FC236}">
                <a16:creationId xmlns:a16="http://schemas.microsoft.com/office/drawing/2014/main" id="{A5987F56-CB0A-F7A5-DD9D-B371F5ACF7AC}"/>
              </a:ext>
            </a:extLst>
          </p:cNvPr>
          <p:cNvPicPr>
            <a:picLocks noChangeAspect="1"/>
          </p:cNvPicPr>
          <p:nvPr/>
        </p:nvPicPr>
        <p:blipFill>
          <a:blip r:embed="rId3"/>
          <a:stretch>
            <a:fillRect/>
          </a:stretch>
        </p:blipFill>
        <p:spPr>
          <a:xfrm>
            <a:off x="6095681" y="982218"/>
            <a:ext cx="4524501" cy="4506810"/>
          </a:xfrm>
          <a:prstGeom prst="rect">
            <a:avLst/>
          </a:prstGeom>
        </p:spPr>
      </p:pic>
      <p:sp>
        <p:nvSpPr>
          <p:cNvPr id="8" name="TextBox 7">
            <a:extLst>
              <a:ext uri="{FF2B5EF4-FFF2-40B4-BE49-F238E27FC236}">
                <a16:creationId xmlns:a16="http://schemas.microsoft.com/office/drawing/2014/main" id="{F05FA9BD-94EF-D637-B011-7D7AA8EE2A78}"/>
              </a:ext>
            </a:extLst>
          </p:cNvPr>
          <p:cNvSpPr txBox="1"/>
          <p:nvPr/>
        </p:nvSpPr>
        <p:spPr>
          <a:xfrm>
            <a:off x="4501106" y="5743895"/>
            <a:ext cx="7713971" cy="369332"/>
          </a:xfrm>
          <a:prstGeom prst="rect">
            <a:avLst/>
          </a:prstGeom>
          <a:noFill/>
        </p:spPr>
        <p:txBody>
          <a:bodyPr wrap="none" rtlCol="0">
            <a:spAutoFit/>
          </a:bodyPr>
          <a:lstStyle/>
          <a:p>
            <a:pPr algn="l"/>
            <a:r>
              <a:rPr lang="en-US" dirty="0">
                <a:latin typeface="Gentona Book" pitchFamily="2" charset="77"/>
              </a:rPr>
              <a:t>From Microsoft Copilot: “An AI Assistant that uses Large Language Models”</a:t>
            </a:r>
          </a:p>
        </p:txBody>
      </p:sp>
    </p:spTree>
    <p:extLst>
      <p:ext uri="{BB962C8B-B14F-4D97-AF65-F5344CB8AC3E}">
        <p14:creationId xmlns:p14="http://schemas.microsoft.com/office/powerpoint/2010/main" val="709492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93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a:t>MMMU: Massive Multi-discipline Multimodal Understanding</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388227" y="946589"/>
            <a:ext cx="5715000" cy="53858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on this </a:t>
            </a:r>
            <a:r>
              <a:rPr lang="en-US" dirty="0">
                <a:hlinkClick r:id="rId3"/>
              </a:rPr>
              <a:t>paper</a:t>
            </a:r>
            <a:endParaRPr lang="en-US" dirty="0"/>
          </a:p>
          <a:p>
            <a:r>
              <a:rPr lang="en-US" dirty="0"/>
              <a:t>Tests multimodal models on massive multi-discipline tasks demanding college-level subject knowledge and deliberate reasoning </a:t>
            </a:r>
          </a:p>
          <a:p>
            <a:r>
              <a:rPr lang="en-US" dirty="0"/>
              <a:t>Over 11.5k questions spanning</a:t>
            </a:r>
            <a:br>
              <a:rPr lang="en-US" dirty="0"/>
            </a:br>
            <a:r>
              <a:rPr lang="en-US" dirty="0"/>
              <a:t>30 subjects and 183 subfields, comprising 30 highly heterogeneous image types, such as charts, diagrams, maps,</a:t>
            </a:r>
            <a:br>
              <a:rPr lang="en-US" dirty="0"/>
            </a:br>
            <a:r>
              <a:rPr lang="en-US" dirty="0"/>
              <a:t>tables, music sheets, and chemical structures </a:t>
            </a:r>
          </a:p>
        </p:txBody>
      </p:sp>
      <p:pic>
        <p:nvPicPr>
          <p:cNvPr id="10" name="Picture 9">
            <a:extLst>
              <a:ext uri="{FF2B5EF4-FFF2-40B4-BE49-F238E27FC236}">
                <a16:creationId xmlns:a16="http://schemas.microsoft.com/office/drawing/2014/main" id="{83B1236C-1574-9BA8-C30A-15ADEF58C996}"/>
              </a:ext>
            </a:extLst>
          </p:cNvPr>
          <p:cNvPicPr>
            <a:picLocks noChangeAspect="1"/>
          </p:cNvPicPr>
          <p:nvPr/>
        </p:nvPicPr>
        <p:blipFill>
          <a:blip r:embed="rId4"/>
          <a:stretch>
            <a:fillRect/>
          </a:stretch>
        </p:blipFill>
        <p:spPr>
          <a:xfrm>
            <a:off x="351809" y="1186197"/>
            <a:ext cx="5743872" cy="4311633"/>
          </a:xfrm>
          <a:prstGeom prst="rect">
            <a:avLst/>
          </a:prstGeom>
        </p:spPr>
      </p:pic>
    </p:spTree>
    <p:extLst>
      <p:ext uri="{BB962C8B-B14F-4D97-AF65-F5344CB8AC3E}">
        <p14:creationId xmlns:p14="http://schemas.microsoft.com/office/powerpoint/2010/main" val="3388314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a:t>MMMU: Authors and Contributors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00504" y="10174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1Xiang Yue*† , 2 </a:t>
            </a:r>
            <a:r>
              <a:rPr lang="en-US" dirty="0" err="1"/>
              <a:t>Yuansheng</a:t>
            </a:r>
            <a:r>
              <a:rPr lang="en-US" dirty="0"/>
              <a:t> Ni*, 3 Kai Zhang*, 4 </a:t>
            </a:r>
            <a:r>
              <a:rPr lang="en-US" dirty="0" err="1"/>
              <a:t>Tianyu</a:t>
            </a:r>
            <a:r>
              <a:rPr lang="en-US" dirty="0"/>
              <a:t> Zheng*, 3 </a:t>
            </a:r>
            <a:r>
              <a:rPr lang="en-US" dirty="0" err="1"/>
              <a:t>Ruoqi</a:t>
            </a:r>
            <a:r>
              <a:rPr lang="en-US" dirty="0"/>
              <a:t> Liu, 2 Ge Zhang, 3 Samuel Stevens, 2 </a:t>
            </a:r>
            <a:r>
              <a:rPr lang="en-US" dirty="0" err="1"/>
              <a:t>Dongfu</a:t>
            </a:r>
            <a:r>
              <a:rPr lang="en-US" dirty="0"/>
              <a:t> Jiang, 2 </a:t>
            </a:r>
            <a:r>
              <a:rPr lang="en-US" dirty="0" err="1"/>
              <a:t>Weiming</a:t>
            </a:r>
            <a:r>
              <a:rPr lang="en-US" dirty="0"/>
              <a:t> Ren, 4 Yuxuan Sun, 2 Cong Wei, 3 </a:t>
            </a:r>
            <a:r>
              <a:rPr lang="en-US" dirty="0" err="1"/>
              <a:t>Botao</a:t>
            </a:r>
            <a:r>
              <a:rPr lang="en-US" dirty="0"/>
              <a:t> Yu, 5 </a:t>
            </a:r>
            <a:r>
              <a:rPr lang="en-US" dirty="0" err="1"/>
              <a:t>Ruibin</a:t>
            </a:r>
            <a:r>
              <a:rPr lang="en-US" dirty="0"/>
              <a:t> Yuan, 2 </a:t>
            </a:r>
            <a:r>
              <a:rPr lang="en-US" dirty="0" err="1"/>
              <a:t>Renliang</a:t>
            </a:r>
            <a:r>
              <a:rPr lang="en-US" dirty="0"/>
              <a:t> Sun, 7 Ming Yin, 3 </a:t>
            </a:r>
            <a:r>
              <a:rPr lang="en-US" dirty="0" err="1"/>
              <a:t>Boyuan</a:t>
            </a:r>
            <a:r>
              <a:rPr lang="en-US" dirty="0"/>
              <a:t> Zheng, 4 </a:t>
            </a:r>
            <a:r>
              <a:rPr lang="en-US" dirty="0" err="1"/>
              <a:t>Zhenzhu</a:t>
            </a:r>
            <a:r>
              <a:rPr lang="en-US" dirty="0"/>
              <a:t> Yang, 6 </a:t>
            </a:r>
            <a:r>
              <a:rPr lang="en-US" dirty="0" err="1"/>
              <a:t>Yibo</a:t>
            </a:r>
            <a:r>
              <a:rPr lang="en-US" dirty="0"/>
              <a:t> Liu, 4 </a:t>
            </a:r>
            <a:r>
              <a:rPr lang="en-US" dirty="0" err="1"/>
              <a:t>Wenhao</a:t>
            </a:r>
            <a:r>
              <a:rPr lang="en-US" dirty="0"/>
              <a:t> Huang, 3 Huan Sun*, 3 Yu Su*† , 2 </a:t>
            </a:r>
            <a:r>
              <a:rPr lang="en-US" dirty="0" err="1"/>
              <a:t>Wenhu</a:t>
            </a:r>
            <a:r>
              <a:rPr lang="en-US" dirty="0"/>
              <a:t> Chen*† </a:t>
            </a:r>
          </a:p>
          <a:p>
            <a:r>
              <a:rPr lang="en-US" dirty="0"/>
              <a:t>1 IN.AI Research, 2 University of Waterloo, 3 The Ohio State University, 4 Independent, 5 Carnegie Mellon University, 6 University of Victoria, 7 Princeton University </a:t>
            </a:r>
          </a:p>
          <a:p>
            <a:r>
              <a:rPr lang="en-US" dirty="0"/>
              <a:t>*Core Contributors.</a:t>
            </a:r>
          </a:p>
          <a:p>
            <a:r>
              <a:rPr lang="en-US" dirty="0">
                <a:hlinkClick r:id="rId3"/>
              </a:rPr>
              <a:t>https://mmmu-benchmark.github.io/</a:t>
            </a:r>
            <a:endParaRPr lang="en-US" dirty="0"/>
          </a:p>
        </p:txBody>
      </p:sp>
    </p:spTree>
    <p:extLst>
      <p:ext uri="{BB962C8B-B14F-4D97-AF65-F5344CB8AC3E}">
        <p14:creationId xmlns:p14="http://schemas.microsoft.com/office/powerpoint/2010/main" val="1657599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MathVista</a:t>
            </a:r>
            <a:r>
              <a:rPr lang="en-US" dirty="0"/>
              <a:t>: Evaluating Mathematical Reasoning of Foundation Models in Visual Contexts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381001" y="1036109"/>
            <a:ext cx="5715000"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on this </a:t>
            </a:r>
            <a:r>
              <a:rPr lang="en-US" dirty="0">
                <a:hlinkClick r:id="rId3"/>
              </a:rPr>
              <a:t>paper</a:t>
            </a:r>
            <a:endParaRPr lang="en-US" dirty="0"/>
          </a:p>
          <a:p>
            <a:r>
              <a:rPr lang="en-US" dirty="0">
                <a:effectLst/>
                <a:highlight>
                  <a:srgbClr val="FFFFFF"/>
                </a:highlight>
              </a:rPr>
              <a:t>Includes seven mathematical reasoning types: algebraic reasoning, arithmetic reasoning, geometry reasoning, logical reasoning, numeric common sense, scientific reasoning, and statistical reasoning</a:t>
            </a:r>
          </a:p>
          <a:p>
            <a:endParaRPr lang="en-US" dirty="0"/>
          </a:p>
        </p:txBody>
      </p:sp>
      <p:pic>
        <p:nvPicPr>
          <p:cNvPr id="4" name="Picture 3">
            <a:extLst>
              <a:ext uri="{FF2B5EF4-FFF2-40B4-BE49-F238E27FC236}">
                <a16:creationId xmlns:a16="http://schemas.microsoft.com/office/drawing/2014/main" id="{843D8532-12DE-E784-57F5-B376389F418E}"/>
              </a:ext>
            </a:extLst>
          </p:cNvPr>
          <p:cNvPicPr>
            <a:picLocks noChangeAspect="1"/>
          </p:cNvPicPr>
          <p:nvPr/>
        </p:nvPicPr>
        <p:blipFill>
          <a:blip r:embed="rId4"/>
          <a:stretch>
            <a:fillRect/>
          </a:stretch>
        </p:blipFill>
        <p:spPr>
          <a:xfrm>
            <a:off x="6699946" y="1115938"/>
            <a:ext cx="4414744" cy="4857086"/>
          </a:xfrm>
          <a:prstGeom prst="rect">
            <a:avLst/>
          </a:prstGeom>
        </p:spPr>
      </p:pic>
    </p:spTree>
    <p:extLst>
      <p:ext uri="{BB962C8B-B14F-4D97-AF65-F5344CB8AC3E}">
        <p14:creationId xmlns:p14="http://schemas.microsoft.com/office/powerpoint/2010/main" val="784403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MathVista</a:t>
            </a:r>
            <a:r>
              <a:rPr lang="en-US" dirty="0"/>
              <a:t>: Authors and Contributors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00504" y="10174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Pan Lu 1,3 , Hritik Bansal 1 , Tony Xia 1 , </a:t>
            </a:r>
            <a:r>
              <a:rPr lang="en-US" dirty="0" err="1"/>
              <a:t>Jiacheng</a:t>
            </a:r>
            <a:r>
              <a:rPr lang="en-US" dirty="0"/>
              <a:t> Liu 2 , </a:t>
            </a:r>
            <a:r>
              <a:rPr lang="en-US" dirty="0" err="1"/>
              <a:t>Chunyuan</a:t>
            </a:r>
            <a:r>
              <a:rPr lang="en-US" dirty="0"/>
              <a:t> Li 3 , </a:t>
            </a:r>
            <a:r>
              <a:rPr lang="en-US" dirty="0" err="1"/>
              <a:t>Hannaneh</a:t>
            </a:r>
            <a:r>
              <a:rPr lang="en-US" dirty="0"/>
              <a:t> </a:t>
            </a:r>
            <a:r>
              <a:rPr lang="en-US" dirty="0" err="1"/>
              <a:t>Hajishirzi</a:t>
            </a:r>
            <a:r>
              <a:rPr lang="en-US" dirty="0"/>
              <a:t> 2 , Hao Cheng 3 , Kai-Wei Chang 1 , Michel Galley 3 , </a:t>
            </a:r>
            <a:r>
              <a:rPr lang="en-US" dirty="0" err="1"/>
              <a:t>Jianfeng</a:t>
            </a:r>
            <a:r>
              <a:rPr lang="en-US" dirty="0"/>
              <a:t> Gao 3 </a:t>
            </a:r>
          </a:p>
          <a:p>
            <a:r>
              <a:rPr lang="en-US" dirty="0"/>
              <a:t>1 UCLA, 2 University of Washington, 3 Microsoft Research, Redmond </a:t>
            </a:r>
          </a:p>
          <a:p>
            <a:r>
              <a:rPr lang="en-US" dirty="0">
                <a:hlinkClick r:id="rId3"/>
              </a:rPr>
              <a:t>https://mathvista.github.io</a:t>
            </a:r>
            <a:endParaRPr lang="en-US" dirty="0"/>
          </a:p>
        </p:txBody>
      </p:sp>
    </p:spTree>
    <p:extLst>
      <p:ext uri="{BB962C8B-B14F-4D97-AF65-F5344CB8AC3E}">
        <p14:creationId xmlns:p14="http://schemas.microsoft.com/office/powerpoint/2010/main" val="3452445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a:t>AI2D-RST: A multimodal corpus of 1000 primary school science diagrams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7395030" y="736061"/>
            <a:ext cx="4415332" cy="538587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on this </a:t>
            </a:r>
            <a:r>
              <a:rPr lang="en-US" dirty="0">
                <a:hlinkClick r:id="rId3"/>
              </a:rPr>
              <a:t>paper</a:t>
            </a:r>
            <a:endParaRPr lang="en-US" dirty="0"/>
          </a:p>
          <a:p>
            <a:r>
              <a:rPr lang="en-US" dirty="0"/>
              <a:t>Leverages AI2D-RST which is a corpus of 1000 English-language diagrams that represent topics in primary school natural sciences </a:t>
            </a:r>
          </a:p>
          <a:p>
            <a:r>
              <a:rPr lang="en-US" dirty="0"/>
              <a:t>Seeks to reduce the need for time and resources and to scale up the volume of data by building multimodally-informed expert annotations on top of pre-existing crowd-sourced annotations</a:t>
            </a:r>
          </a:p>
          <a:p>
            <a:endParaRPr lang="en-US" dirty="0"/>
          </a:p>
        </p:txBody>
      </p:sp>
      <p:pic>
        <p:nvPicPr>
          <p:cNvPr id="3" name="Picture 2">
            <a:extLst>
              <a:ext uri="{FF2B5EF4-FFF2-40B4-BE49-F238E27FC236}">
                <a16:creationId xmlns:a16="http://schemas.microsoft.com/office/drawing/2014/main" id="{5230D2D3-FFF6-07C1-D9A4-4EEA3AB5DF2C}"/>
              </a:ext>
            </a:extLst>
          </p:cNvPr>
          <p:cNvPicPr>
            <a:picLocks noChangeAspect="1"/>
          </p:cNvPicPr>
          <p:nvPr/>
        </p:nvPicPr>
        <p:blipFill>
          <a:blip r:embed="rId4"/>
          <a:stretch>
            <a:fillRect/>
          </a:stretch>
        </p:blipFill>
        <p:spPr>
          <a:xfrm>
            <a:off x="453571" y="1524043"/>
            <a:ext cx="6941458" cy="3809913"/>
          </a:xfrm>
          <a:prstGeom prst="rect">
            <a:avLst/>
          </a:prstGeom>
        </p:spPr>
      </p:pic>
    </p:spTree>
    <p:extLst>
      <p:ext uri="{BB962C8B-B14F-4D97-AF65-F5344CB8AC3E}">
        <p14:creationId xmlns:p14="http://schemas.microsoft.com/office/powerpoint/2010/main" val="950313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a:t>AI2D-RST: Authors and Contributors</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600504" y="1017473"/>
            <a:ext cx="10990353" cy="53858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Tuomo </a:t>
            </a:r>
            <a:r>
              <a:rPr lang="en-US" dirty="0" err="1"/>
              <a:t>Hiippala</a:t>
            </a:r>
            <a:r>
              <a:rPr lang="en-US" dirty="0"/>
              <a:t>, </a:t>
            </a:r>
            <a:r>
              <a:rPr lang="en-US" dirty="0" err="1"/>
              <a:t>Malihe</a:t>
            </a:r>
            <a:r>
              <a:rPr lang="en-US" dirty="0"/>
              <a:t> </a:t>
            </a:r>
            <a:r>
              <a:rPr lang="en-US" dirty="0" err="1"/>
              <a:t>Alikhani</a:t>
            </a:r>
            <a:r>
              <a:rPr lang="en-US" dirty="0"/>
              <a:t>, Jonas </a:t>
            </a:r>
            <a:r>
              <a:rPr lang="en-US" dirty="0" err="1"/>
              <a:t>Haverinen</a:t>
            </a:r>
            <a:r>
              <a:rPr lang="en-US" dirty="0"/>
              <a:t>, Timo </a:t>
            </a:r>
            <a:r>
              <a:rPr lang="en-US" dirty="0" err="1"/>
              <a:t>Kalliokoski</a:t>
            </a:r>
            <a:r>
              <a:rPr lang="en-US" dirty="0"/>
              <a:t>, </a:t>
            </a:r>
            <a:r>
              <a:rPr lang="en-US" dirty="0" err="1"/>
              <a:t>Evanfiya</a:t>
            </a:r>
            <a:r>
              <a:rPr lang="en-US" dirty="0"/>
              <a:t> </a:t>
            </a:r>
            <a:r>
              <a:rPr lang="en-US" dirty="0" err="1"/>
              <a:t>Logacheva</a:t>
            </a:r>
            <a:r>
              <a:rPr lang="en-US" dirty="0"/>
              <a:t>, Serafina Orekhova, Aino </a:t>
            </a:r>
            <a:r>
              <a:rPr lang="en-US" dirty="0" err="1"/>
              <a:t>Tuomainen</a:t>
            </a:r>
            <a:r>
              <a:rPr lang="en-US" dirty="0"/>
              <a:t>, Matthew Stone, John A. Bateman</a:t>
            </a:r>
          </a:p>
          <a:p>
            <a:r>
              <a:rPr lang="en-US" dirty="0">
                <a:hlinkClick r:id="rId3"/>
              </a:rPr>
              <a:t>https://github.com/thiippal/AI2D-RST</a:t>
            </a:r>
            <a:endParaRPr lang="en-US" dirty="0"/>
          </a:p>
          <a:p>
            <a:pPr marL="0" indent="0">
              <a:buNone/>
            </a:pPr>
            <a:endParaRPr lang="en-US" dirty="0"/>
          </a:p>
        </p:txBody>
      </p:sp>
    </p:spTree>
    <p:extLst>
      <p:ext uri="{BB962C8B-B14F-4D97-AF65-F5344CB8AC3E}">
        <p14:creationId xmlns:p14="http://schemas.microsoft.com/office/powerpoint/2010/main" val="161513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176F-3022-59AD-8037-840530AA6090}"/>
              </a:ext>
            </a:extLst>
          </p:cNvPr>
          <p:cNvSpPr>
            <a:spLocks noGrp="1"/>
          </p:cNvSpPr>
          <p:nvPr>
            <p:ph type="title"/>
          </p:nvPr>
        </p:nvSpPr>
        <p:spPr>
          <a:xfrm>
            <a:off x="381001" y="102872"/>
            <a:ext cx="11429360" cy="843717"/>
          </a:xfrm>
        </p:spPr>
        <p:txBody>
          <a:bodyPr/>
          <a:lstStyle/>
          <a:p>
            <a:r>
              <a:rPr lang="en-US" dirty="0" err="1"/>
              <a:t>ChartQA</a:t>
            </a:r>
            <a:r>
              <a:rPr lang="en-US" dirty="0"/>
              <a:t>: A Benchmark for Question Answering about Charts with Visual and Logical Reasoning</a:t>
            </a:r>
          </a:p>
        </p:txBody>
      </p:sp>
      <p:sp>
        <p:nvSpPr>
          <p:cNvPr id="7" name="Content Placeholder 4">
            <a:extLst>
              <a:ext uri="{FF2B5EF4-FFF2-40B4-BE49-F238E27FC236}">
                <a16:creationId xmlns:a16="http://schemas.microsoft.com/office/drawing/2014/main" id="{57DA04CB-6FC3-5808-B751-369610E6E9BC}"/>
              </a:ext>
            </a:extLst>
          </p:cNvPr>
          <p:cNvSpPr txBox="1">
            <a:spLocks/>
          </p:cNvSpPr>
          <p:nvPr/>
        </p:nvSpPr>
        <p:spPr>
          <a:xfrm>
            <a:off x="381001" y="1055446"/>
            <a:ext cx="5600573" cy="50550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on this </a:t>
            </a:r>
            <a:r>
              <a:rPr lang="en-US" dirty="0">
                <a:hlinkClick r:id="rId3"/>
              </a:rPr>
              <a:t>paper</a:t>
            </a:r>
            <a:endParaRPr lang="en-US" dirty="0"/>
          </a:p>
          <a:p>
            <a:r>
              <a:rPr lang="en-US" dirty="0"/>
              <a:t>a large-scale benchmark covering 9.6K human-written questions as well as 23.1K questions generated from human-written chart summaries.</a:t>
            </a:r>
          </a:p>
          <a:p>
            <a:r>
              <a:rPr lang="en-US" dirty="0"/>
              <a:t>The goal of a Chart Question Answering (</a:t>
            </a:r>
            <a:r>
              <a:rPr lang="en-US" dirty="0" err="1"/>
              <a:t>ChartQA</a:t>
            </a:r>
            <a:r>
              <a:rPr lang="en-US" dirty="0"/>
              <a:t>) system is to help users by taking a chart and a natural language question as input and predicting the answer</a:t>
            </a:r>
          </a:p>
        </p:txBody>
      </p:sp>
      <p:pic>
        <p:nvPicPr>
          <p:cNvPr id="3" name="Picture 2">
            <a:extLst>
              <a:ext uri="{FF2B5EF4-FFF2-40B4-BE49-F238E27FC236}">
                <a16:creationId xmlns:a16="http://schemas.microsoft.com/office/drawing/2014/main" id="{BD2F4B92-2136-5FB1-94E5-7EBED028AE07}"/>
              </a:ext>
            </a:extLst>
          </p:cNvPr>
          <p:cNvPicPr>
            <a:picLocks noChangeAspect="1"/>
          </p:cNvPicPr>
          <p:nvPr/>
        </p:nvPicPr>
        <p:blipFill>
          <a:blip r:embed="rId4"/>
          <a:stretch>
            <a:fillRect/>
          </a:stretch>
        </p:blipFill>
        <p:spPr>
          <a:xfrm>
            <a:off x="5942388" y="1519372"/>
            <a:ext cx="5867973" cy="3427369"/>
          </a:xfrm>
          <a:prstGeom prst="rect">
            <a:avLst/>
          </a:prstGeom>
        </p:spPr>
      </p:pic>
    </p:spTree>
    <p:extLst>
      <p:ext uri="{BB962C8B-B14F-4D97-AF65-F5344CB8AC3E}">
        <p14:creationId xmlns:p14="http://schemas.microsoft.com/office/powerpoint/2010/main" val="3597587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lIns="45720" rIns="45720" rtlCol="0" anchor="ctr">
        <a:normAutofit fontScale="92500" lnSpcReduction="20000"/>
      </a:bodyPr>
      <a:lstStyle>
        <a:defPPr algn="ctr">
          <a:defRPr dirty="0" err="1" smtClean="0">
            <a:solidFill>
              <a:schemeClr val="tx1"/>
            </a:solidFill>
            <a:latin typeface="Gentona Book"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Gentona Book" pitchFamily="2" charset="77"/>
          </a:defRPr>
        </a:defPPr>
      </a:lstStyle>
    </a:txDef>
  </a:objectDefaults>
  <a:extraClrSchemeLst/>
  <a:extLst>
    <a:ext uri="{05A4C25C-085E-4340-85A3-A5531E510DB2}">
      <thm15:themeFamily xmlns:thm15="http://schemas.microsoft.com/office/thememl/2012/main" name="Presentation12" id="{48B37A77-3EF4-9941-A8E5-EB924710A769}" vid="{C326E940-DFE3-9C4B-BFAC-140ADAAE5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4713</TotalTime>
  <Words>2559</Words>
  <Application>Microsoft Macintosh PowerPoint</Application>
  <PresentationFormat>Widescreen</PresentationFormat>
  <Paragraphs>123</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Gentona Book</vt:lpstr>
      <vt:lpstr>Wingdings</vt:lpstr>
      <vt:lpstr>Arial Black</vt:lpstr>
      <vt:lpstr>Arial</vt:lpstr>
      <vt:lpstr>Obviously Wide Semi</vt:lpstr>
      <vt:lpstr>Lucida Grande</vt:lpstr>
      <vt:lpstr>Calibri</vt:lpstr>
      <vt:lpstr>Office Theme</vt:lpstr>
      <vt:lpstr>ZERO-SHOT VISUAL EVALUATION BENCHMARKS FOR ANALYZING THE PERFORMANCE OF LARGE LANGUAGE MODELS</vt:lpstr>
      <vt:lpstr>Table of Contents</vt:lpstr>
      <vt:lpstr>MMMU: Massive Multi-discipline Multimodal Understanding</vt:lpstr>
      <vt:lpstr>MMMU: Authors and Contributors</vt:lpstr>
      <vt:lpstr>MathVista: Evaluating Mathematical Reasoning of Foundation Models in Visual Contexts</vt:lpstr>
      <vt:lpstr>MathVista: Authors and Contributors</vt:lpstr>
      <vt:lpstr>AI2D-RST: A multimodal corpus of 1000 primary school science diagrams</vt:lpstr>
      <vt:lpstr>AI2D-RST: Authors and Contributors</vt:lpstr>
      <vt:lpstr>ChartQA: A Benchmark for Question Answering about Charts with Visual and Logical Reasoning</vt:lpstr>
      <vt:lpstr>ChartQA: Authors and Contributors</vt:lpstr>
      <vt:lpstr>DocVQA: A Dataset for VQA on Document Images</vt:lpstr>
      <vt:lpstr>DocVQA: Authors and Contributors</vt:lpstr>
      <vt:lpstr>ActivityNet: A Large-Scale Video Benchmark for Human Activity Understanding</vt:lpstr>
      <vt:lpstr>ActivityNet: Authors and Contributors</vt:lpstr>
      <vt:lpstr>EgoSchema: A Diagnostic Benchmark for Very Long-form Video Language Understanding</vt:lpstr>
      <vt:lpstr>EgoSchema: Authors and Contributors</vt:lpstr>
      <vt:lpstr>Proposed Visual Understanding Benchmark</vt:lpstr>
      <vt:lpstr>Comparing Benchmarks: OpenAI Visual Tasks vs UF Data Studio Visual Acuity Benchmark </vt:lpstr>
      <vt:lpstr>Features of Proposed Visual Understanding Benchmark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COLLEGE</dc:title>
  <dc:creator>Logan,Allison</dc:creator>
  <cp:lastModifiedBy>Ayoubi, Gabriel O.</cp:lastModifiedBy>
  <cp:revision>31</cp:revision>
  <dcterms:created xsi:type="dcterms:W3CDTF">2023-01-11T13:28:39Z</dcterms:created>
  <dcterms:modified xsi:type="dcterms:W3CDTF">2024-06-11T15:09:15Z</dcterms:modified>
</cp:coreProperties>
</file>