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handoutMasterIdLst>
    <p:handoutMasterId r:id="rId13"/>
  </p:handoutMasterIdLst>
  <p:sldIdLst>
    <p:sldId id="304" r:id="rId2"/>
    <p:sldId id="306" r:id="rId3"/>
    <p:sldId id="305" r:id="rId4"/>
    <p:sldId id="302" r:id="rId5"/>
    <p:sldId id="307" r:id="rId6"/>
    <p:sldId id="308" r:id="rId7"/>
    <p:sldId id="311" r:id="rId8"/>
    <p:sldId id="309" r:id="rId9"/>
    <p:sldId id="310" r:id="rId10"/>
    <p:sldId id="256" r:id="rId11"/>
  </p:sldIdLst>
  <p:sldSz cx="9144000" cy="5143500" type="screen16x9"/>
  <p:notesSz cx="9144000" cy="6858000"/>
  <p:defaultTextStyle>
    <a:defPPr>
      <a:defRPr lang="en-US"/>
    </a:defPPr>
    <a:lvl1pPr algn="l" defTabSz="457200" rtl="0" eaLnBrk="0" fontAlgn="base" hangingPunct="0">
      <a:spcBef>
        <a:spcPct val="0"/>
      </a:spcBef>
      <a:spcAft>
        <a:spcPct val="0"/>
      </a:spcAft>
      <a:defRPr kern="1200">
        <a:solidFill>
          <a:schemeClr val="tx1"/>
        </a:solidFill>
        <a:latin typeface="Rockwell" charset="0"/>
        <a:ea typeface="MS PGothic" charset="0"/>
        <a:cs typeface="MS PGothic" charset="0"/>
      </a:defRPr>
    </a:lvl1pPr>
    <a:lvl2pPr marL="457200" algn="l" defTabSz="457200" rtl="0" eaLnBrk="0" fontAlgn="base" hangingPunct="0">
      <a:spcBef>
        <a:spcPct val="0"/>
      </a:spcBef>
      <a:spcAft>
        <a:spcPct val="0"/>
      </a:spcAft>
      <a:defRPr kern="1200">
        <a:solidFill>
          <a:schemeClr val="tx1"/>
        </a:solidFill>
        <a:latin typeface="Rockwell" charset="0"/>
        <a:ea typeface="MS PGothic" charset="0"/>
        <a:cs typeface="MS PGothic" charset="0"/>
      </a:defRPr>
    </a:lvl2pPr>
    <a:lvl3pPr marL="914400" algn="l" defTabSz="457200" rtl="0" eaLnBrk="0" fontAlgn="base" hangingPunct="0">
      <a:spcBef>
        <a:spcPct val="0"/>
      </a:spcBef>
      <a:spcAft>
        <a:spcPct val="0"/>
      </a:spcAft>
      <a:defRPr kern="1200">
        <a:solidFill>
          <a:schemeClr val="tx1"/>
        </a:solidFill>
        <a:latin typeface="Rockwell" charset="0"/>
        <a:ea typeface="MS PGothic" charset="0"/>
        <a:cs typeface="MS PGothic" charset="0"/>
      </a:defRPr>
    </a:lvl3pPr>
    <a:lvl4pPr marL="1371600" algn="l" defTabSz="457200" rtl="0" eaLnBrk="0" fontAlgn="base" hangingPunct="0">
      <a:spcBef>
        <a:spcPct val="0"/>
      </a:spcBef>
      <a:spcAft>
        <a:spcPct val="0"/>
      </a:spcAft>
      <a:defRPr kern="1200">
        <a:solidFill>
          <a:schemeClr val="tx1"/>
        </a:solidFill>
        <a:latin typeface="Rockwell" charset="0"/>
        <a:ea typeface="MS PGothic" charset="0"/>
        <a:cs typeface="MS PGothic" charset="0"/>
      </a:defRPr>
    </a:lvl4pPr>
    <a:lvl5pPr marL="1828800" algn="l" defTabSz="457200" rtl="0" eaLnBrk="0" fontAlgn="base" hangingPunct="0">
      <a:spcBef>
        <a:spcPct val="0"/>
      </a:spcBef>
      <a:spcAft>
        <a:spcPct val="0"/>
      </a:spcAft>
      <a:defRPr kern="1200">
        <a:solidFill>
          <a:schemeClr val="tx1"/>
        </a:solidFill>
        <a:latin typeface="Rockwell" charset="0"/>
        <a:ea typeface="MS PGothic" charset="0"/>
        <a:cs typeface="MS PGothic" charset="0"/>
      </a:defRPr>
    </a:lvl5pPr>
    <a:lvl6pPr marL="2286000" algn="l" defTabSz="457200" rtl="0" eaLnBrk="1" latinLnBrk="0" hangingPunct="1">
      <a:defRPr kern="1200">
        <a:solidFill>
          <a:schemeClr val="tx1"/>
        </a:solidFill>
        <a:latin typeface="Rockwell" charset="0"/>
        <a:ea typeface="MS PGothic" charset="0"/>
        <a:cs typeface="MS PGothic" charset="0"/>
      </a:defRPr>
    </a:lvl6pPr>
    <a:lvl7pPr marL="2743200" algn="l" defTabSz="457200" rtl="0" eaLnBrk="1" latinLnBrk="0" hangingPunct="1">
      <a:defRPr kern="1200">
        <a:solidFill>
          <a:schemeClr val="tx1"/>
        </a:solidFill>
        <a:latin typeface="Rockwell" charset="0"/>
        <a:ea typeface="MS PGothic" charset="0"/>
        <a:cs typeface="MS PGothic" charset="0"/>
      </a:defRPr>
    </a:lvl7pPr>
    <a:lvl8pPr marL="3200400" algn="l" defTabSz="457200" rtl="0" eaLnBrk="1" latinLnBrk="0" hangingPunct="1">
      <a:defRPr kern="1200">
        <a:solidFill>
          <a:schemeClr val="tx1"/>
        </a:solidFill>
        <a:latin typeface="Rockwell" charset="0"/>
        <a:ea typeface="MS PGothic" charset="0"/>
        <a:cs typeface="MS PGothic" charset="0"/>
      </a:defRPr>
    </a:lvl8pPr>
    <a:lvl9pPr marL="3657600" algn="l" defTabSz="457200" rtl="0" eaLnBrk="1" latinLnBrk="0" hangingPunct="1">
      <a:defRPr kern="1200">
        <a:solidFill>
          <a:schemeClr val="tx1"/>
        </a:solidFill>
        <a:latin typeface="Rockwell" charset="0"/>
        <a:ea typeface="MS PGothic" charset="0"/>
        <a:cs typeface="MS PGothic"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62C"/>
    <a:srgbClr val="FF4A21"/>
    <a:srgbClr val="0052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20" autoAdjust="0"/>
    <p:restoredTop sz="85040" autoAdjust="0"/>
  </p:normalViewPr>
  <p:slideViewPr>
    <p:cSldViewPr snapToGrid="0" snapToObjects="1">
      <p:cViewPr>
        <p:scale>
          <a:sx n="125" d="100"/>
          <a:sy n="125" d="100"/>
        </p:scale>
        <p:origin x="346" y="-71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eaLnBrk="1" hangingPunct="1">
              <a:defRPr sz="1200">
                <a:latin typeface="Rockwel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EAC6E28A-33A3-DB4F-9F93-D3B0C6596826}" type="datetimeFigureOut">
              <a:rPr lang="en-US"/>
              <a:pPr>
                <a:defRPr/>
              </a:pPr>
              <a:t>7/27/2023</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eaLnBrk="1" hangingPunct="1">
              <a:defRPr sz="1200">
                <a:latin typeface="Rockwel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C965ECB-F284-854D-818F-5BC971CC7BF3}" type="slidenum">
              <a:rPr lang="en-US"/>
              <a:pPr>
                <a:defRPr/>
              </a:pPr>
              <a:t>‹#›</a:t>
            </a:fld>
            <a:endParaRPr lang="en-US"/>
          </a:p>
        </p:txBody>
      </p:sp>
    </p:spTree>
    <p:extLst>
      <p:ext uri="{BB962C8B-B14F-4D97-AF65-F5344CB8AC3E}">
        <p14:creationId xmlns:p14="http://schemas.microsoft.com/office/powerpoint/2010/main" val="2633449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pPr>
              <a:defRPr/>
            </a:pPr>
            <a:fld id="{0F85DB7A-A5FF-C04A-A4AA-98B39292EA77}" type="datetimeFigureOut">
              <a:rPr lang="en-US"/>
              <a:pPr>
                <a:defRPr/>
              </a:pPr>
              <a:t>7/27/2023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pPr>
              <a:defRPr/>
            </a:pPr>
            <a:fld id="{1A60B8F3-4DE0-044E-A0D2-83BDE6C791D5}" type="slidenum">
              <a:rPr lang="en-US"/>
              <a:pPr>
                <a:defRPr/>
              </a:pPr>
              <a:t>‹#›</a:t>
            </a:fld>
            <a:endParaRPr lang="en-US"/>
          </a:p>
        </p:txBody>
      </p:sp>
    </p:spTree>
    <p:extLst>
      <p:ext uri="{BB962C8B-B14F-4D97-AF65-F5344CB8AC3E}">
        <p14:creationId xmlns:p14="http://schemas.microsoft.com/office/powerpoint/2010/main" val="2455649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App for XYZ, how it looks like, introduce to them</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Questionnaire -&gt; let students take pics during dissections and tell us what you think about it</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Mockup ^ have a camera with a pic of the dissected body with stuff highlighted over (2 frames)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Do you have any ideas/suggestions on how you do it</a:t>
            </a:r>
          </a:p>
          <a:p>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1</a:t>
            </a:fld>
            <a:endParaRPr lang="en-US"/>
          </a:p>
        </p:txBody>
      </p:sp>
    </p:spTree>
    <p:extLst>
      <p:ext uri="{BB962C8B-B14F-4D97-AF65-F5344CB8AC3E}">
        <p14:creationId xmlns:p14="http://schemas.microsoft.com/office/powerpoint/2010/main" val="1647146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Tool for anatomy class in different methods</a:t>
            </a:r>
          </a:p>
          <a:p>
            <a:r>
              <a:rPr lang="en-US" dirty="0"/>
              <a:t>Teachers would use it as a guide for the instructors</a:t>
            </a:r>
          </a:p>
          <a:p>
            <a:r>
              <a:rPr lang="en-US" dirty="0"/>
              <a:t>Use app to collect data and some animals would have anomalies so we can collect those for research/learning </a:t>
            </a:r>
          </a:p>
          <a:p>
            <a:r>
              <a:rPr lang="en-US" dirty="0"/>
              <a:t>Use cases ^ learning, instruction plans, teaching</a:t>
            </a:r>
          </a:p>
          <a:p>
            <a:endParaRPr lang="en-US" dirty="0"/>
          </a:p>
          <a:p>
            <a:r>
              <a:rPr lang="en-US" dirty="0"/>
              <a:t>Any screenshots to make the vision come to life? </a:t>
            </a:r>
          </a:p>
          <a:p>
            <a:r>
              <a:rPr lang="en-US" dirty="0"/>
              <a:t>Button on detecting anomaly (have a part of the app to label/select where it would be out of the ordinary)</a:t>
            </a:r>
          </a:p>
          <a:p>
            <a:pPr marL="171450" indent="-171450">
              <a:buFontTx/>
              <a:buChar char="-"/>
            </a:pPr>
            <a:r>
              <a:rPr lang="en-US" dirty="0"/>
              <a:t>One more screen on the teacher’s view (how do you evaluate all the pictures that are taken)</a:t>
            </a:r>
          </a:p>
          <a:p>
            <a:pPr marL="171450" indent="-171450">
              <a:buFontTx/>
              <a:buChar char="-"/>
            </a:pPr>
            <a:r>
              <a:rPr lang="en-US" dirty="0"/>
              <a:t>1 central model vs multiple of models</a:t>
            </a:r>
          </a:p>
          <a:p>
            <a:pPr marL="0" indent="0">
              <a:buFontTx/>
              <a:buNone/>
            </a:pPr>
            <a:r>
              <a:rPr lang="en-US" dirty="0"/>
              <a:t>Android/Ios? Model IOS</a:t>
            </a:r>
          </a:p>
          <a:p>
            <a:pPr marL="0" indent="0">
              <a:buFontTx/>
              <a:buNone/>
            </a:pPr>
            <a:endParaRPr lang="en-US" dirty="0"/>
          </a:p>
          <a:p>
            <a:pPr marL="0" indent="0">
              <a:buFontTx/>
              <a:buNone/>
            </a:pPr>
            <a:r>
              <a:rPr lang="en-US" dirty="0"/>
              <a:t>Top of the picture on the right for annotation boxes, red eye, zoom bar floats, add/edit annotations/ explore, also have one for sharing</a:t>
            </a:r>
          </a:p>
          <a:p>
            <a:pPr marL="0" indent="0">
              <a:buFontTx/>
              <a:buNone/>
            </a:pPr>
            <a:r>
              <a:rPr lang="en-US" dirty="0"/>
              <a:t>Have two screens one for annotating before and one for annotating after, with sharing afterwards</a:t>
            </a:r>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2</a:t>
            </a:fld>
            <a:endParaRPr lang="en-US"/>
          </a:p>
        </p:txBody>
      </p:sp>
    </p:spTree>
    <p:extLst>
      <p:ext uri="{BB962C8B-B14F-4D97-AF65-F5344CB8AC3E}">
        <p14:creationId xmlns:p14="http://schemas.microsoft.com/office/powerpoint/2010/main" val="4201413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3</a:t>
            </a:fld>
            <a:endParaRPr lang="en-US"/>
          </a:p>
        </p:txBody>
      </p:sp>
    </p:spTree>
    <p:extLst>
      <p:ext uri="{BB962C8B-B14F-4D97-AF65-F5344CB8AC3E}">
        <p14:creationId xmlns:p14="http://schemas.microsoft.com/office/powerpoint/2010/main" val="4236249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Constrain AI to a definition</a:t>
            </a:r>
          </a:p>
          <a:p>
            <a:r>
              <a:rPr lang="en-US" dirty="0"/>
              <a:t>Some ideas of what AI would be used; no want for biased answers</a:t>
            </a:r>
          </a:p>
          <a:p>
            <a:r>
              <a:rPr lang="en-US" dirty="0"/>
              <a:t>Think of what you would want to get from; help guide your measurement tools with it</a:t>
            </a:r>
          </a:p>
          <a:p>
            <a:r>
              <a:rPr lang="en-US" dirty="0"/>
              <a:t>No need for open-ended questions if we want no open-ended answers</a:t>
            </a:r>
          </a:p>
          <a:p>
            <a:r>
              <a:rPr lang="en-US" dirty="0"/>
              <a:t>Fill in the blank or a scale or make sure to constrain the answers/ imagination as much as possible</a:t>
            </a:r>
          </a:p>
          <a:p>
            <a:endParaRPr lang="en-US" dirty="0"/>
          </a:p>
          <a:p>
            <a:r>
              <a:rPr lang="en-US" dirty="0"/>
              <a:t>Make sure everyone is on the same page; we’ll also put the Figma screenshots into the questionnaire</a:t>
            </a:r>
          </a:p>
          <a:p>
            <a:r>
              <a:rPr lang="en-US" dirty="0"/>
              <a:t>More general questions at the beginning and more specific questions too</a:t>
            </a:r>
          </a:p>
          <a:p>
            <a:r>
              <a:rPr lang="en-US" dirty="0"/>
              <a:t>Demographic good, ask on educational background and the number of students that they will teach in their class specifically on anatomy and shark biology, stay general on AI and their experience using it for education, perceived notions on AI want to know where they stand, ask if they can see a use case for anatomy for the lecture modules, guide what features that they would choose</a:t>
            </a:r>
          </a:p>
          <a:p>
            <a:r>
              <a:rPr lang="en-US" dirty="0"/>
              <a:t>Here’s an example of the app at the end give us your thoughts could you use it how you would use it and what is missing.</a:t>
            </a:r>
          </a:p>
          <a:p>
            <a:r>
              <a:rPr lang="en-US" dirty="0"/>
              <a:t>Collaborating with teachers on AI (mutually beneficial environment) -&gt; focus here</a:t>
            </a:r>
          </a:p>
          <a:p>
            <a:endParaRPr lang="en-US" dirty="0"/>
          </a:p>
          <a:p>
            <a:r>
              <a:rPr lang="en-US" dirty="0"/>
              <a:t>What application would they see? What it should look at?</a:t>
            </a:r>
          </a:p>
          <a:p>
            <a:r>
              <a:rPr lang="en-US" dirty="0"/>
              <a:t>What experience do we want; measuring what we want for them </a:t>
            </a:r>
          </a:p>
          <a:p>
            <a:r>
              <a:rPr lang="en-US" dirty="0"/>
              <a:t>Would this be helpful for you any ideas of how it can help you</a:t>
            </a:r>
          </a:p>
          <a:p>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4</a:t>
            </a:fld>
            <a:endParaRPr lang="en-US"/>
          </a:p>
        </p:txBody>
      </p:sp>
    </p:spTree>
    <p:extLst>
      <p:ext uri="{BB962C8B-B14F-4D97-AF65-F5344CB8AC3E}">
        <p14:creationId xmlns:p14="http://schemas.microsoft.com/office/powerpoint/2010/main" val="1238013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5</a:t>
            </a:fld>
            <a:endParaRPr lang="en-US"/>
          </a:p>
        </p:txBody>
      </p:sp>
    </p:spTree>
    <p:extLst>
      <p:ext uri="{BB962C8B-B14F-4D97-AF65-F5344CB8AC3E}">
        <p14:creationId xmlns:p14="http://schemas.microsoft.com/office/powerpoint/2010/main" val="4080915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6</a:t>
            </a:fld>
            <a:endParaRPr lang="en-US"/>
          </a:p>
        </p:txBody>
      </p:sp>
    </p:spTree>
    <p:extLst>
      <p:ext uri="{BB962C8B-B14F-4D97-AF65-F5344CB8AC3E}">
        <p14:creationId xmlns:p14="http://schemas.microsoft.com/office/powerpoint/2010/main" val="3234188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7</a:t>
            </a:fld>
            <a:endParaRPr lang="en-US"/>
          </a:p>
        </p:txBody>
      </p:sp>
    </p:spTree>
    <p:extLst>
      <p:ext uri="{BB962C8B-B14F-4D97-AF65-F5344CB8AC3E}">
        <p14:creationId xmlns:p14="http://schemas.microsoft.com/office/powerpoint/2010/main" val="2404202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8</a:t>
            </a:fld>
            <a:endParaRPr lang="en-US"/>
          </a:p>
        </p:txBody>
      </p:sp>
    </p:spTree>
    <p:extLst>
      <p:ext uri="{BB962C8B-B14F-4D97-AF65-F5344CB8AC3E}">
        <p14:creationId xmlns:p14="http://schemas.microsoft.com/office/powerpoint/2010/main" val="4252129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9</a:t>
            </a:fld>
            <a:endParaRPr lang="en-US"/>
          </a:p>
        </p:txBody>
      </p:sp>
    </p:spTree>
    <p:extLst>
      <p:ext uri="{BB962C8B-B14F-4D97-AF65-F5344CB8AC3E}">
        <p14:creationId xmlns:p14="http://schemas.microsoft.com/office/powerpoint/2010/main" val="3755832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stretch>
            <a:fillRect/>
          </a:stretch>
        </p:blipFill>
        <p:spPr>
          <a:xfrm>
            <a:off x="0" y="762"/>
            <a:ext cx="9141291" cy="5141976"/>
          </a:xfrm>
          <a:prstGeom prst="rect">
            <a:avLst/>
          </a:prstGeom>
        </p:spPr>
      </p:pic>
      <p:sp>
        <p:nvSpPr>
          <p:cNvPr id="6" name="Title 1"/>
          <p:cNvSpPr>
            <a:spLocks noGrp="1"/>
          </p:cNvSpPr>
          <p:nvPr>
            <p:ph type="title" hasCustomPrompt="1"/>
          </p:nvPr>
        </p:nvSpPr>
        <p:spPr>
          <a:xfrm>
            <a:off x="871298" y="1676188"/>
            <a:ext cx="8272702" cy="1334281"/>
          </a:xfrm>
        </p:spPr>
        <p:txBody>
          <a:bodyPr/>
          <a:lstStyle>
            <a:lvl1pPr algn="l">
              <a:lnSpc>
                <a:spcPct val="80000"/>
              </a:lnSpc>
              <a:defRPr sz="4800">
                <a:solidFill>
                  <a:schemeClr val="bg1"/>
                </a:solidFill>
              </a:defRPr>
            </a:lvl1pPr>
          </a:lstStyle>
          <a:p>
            <a:r>
              <a:rPr lang="en-US" dirty="0"/>
              <a:t>Presentation Title</a:t>
            </a:r>
            <a:br>
              <a:rPr lang="en-US" dirty="0"/>
            </a:br>
            <a:r>
              <a:rPr lang="en-US" dirty="0"/>
              <a:t>With Two Lines</a:t>
            </a:r>
          </a:p>
        </p:txBody>
      </p:sp>
      <p:sp>
        <p:nvSpPr>
          <p:cNvPr id="7" name="Text Placeholder 3"/>
          <p:cNvSpPr>
            <a:spLocks noGrp="1"/>
          </p:cNvSpPr>
          <p:nvPr>
            <p:ph type="body" sz="half" idx="2" hasCustomPrompt="1"/>
          </p:nvPr>
        </p:nvSpPr>
        <p:spPr>
          <a:xfrm>
            <a:off x="871299" y="3095756"/>
            <a:ext cx="8681355" cy="581025"/>
          </a:xfrm>
        </p:spPr>
        <p:txBody>
          <a:bodyPr rtlCol="0">
            <a:noAutofit/>
          </a:bodyPr>
          <a:lstStyle>
            <a:lvl1pPr marL="0" indent="0" algn="l">
              <a:buNone/>
              <a:defRPr kumimoji="0" sz="2400" b="0" i="0" u="none" strike="noStrike" kern="1200" cap="none" spc="0" normalizeH="0" baseline="0">
                <a:ln>
                  <a:noFill/>
                </a:ln>
                <a:solidFill>
                  <a:schemeClr val="bg1"/>
                </a:solidFill>
                <a:effectLst/>
                <a:uLnTx/>
                <a:uFillTx/>
                <a:latin typeface="Arial"/>
                <a:ea typeface="+mj-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Presentation Subtitle</a:t>
            </a:r>
          </a:p>
        </p:txBody>
      </p:sp>
    </p:spTree>
    <p:extLst>
      <p:ext uri="{BB962C8B-B14F-4D97-AF65-F5344CB8AC3E}">
        <p14:creationId xmlns:p14="http://schemas.microsoft.com/office/powerpoint/2010/main" val="1276722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stretch>
            <a:fillRect/>
          </a:stretch>
        </p:blipFill>
        <p:spPr>
          <a:xfrm>
            <a:off x="0" y="762"/>
            <a:ext cx="9141291" cy="5141976"/>
          </a:xfrm>
          <a:prstGeom prst="rect">
            <a:avLst/>
          </a:prstGeom>
        </p:spPr>
      </p:pic>
      <p:sp>
        <p:nvSpPr>
          <p:cNvPr id="8" name="Title 1"/>
          <p:cNvSpPr>
            <a:spLocks noGrp="1"/>
          </p:cNvSpPr>
          <p:nvPr>
            <p:ph type="title" hasCustomPrompt="1"/>
          </p:nvPr>
        </p:nvSpPr>
        <p:spPr>
          <a:xfrm>
            <a:off x="871298" y="2140561"/>
            <a:ext cx="8272702" cy="1334281"/>
          </a:xfrm>
        </p:spPr>
        <p:txBody>
          <a:bodyPr/>
          <a:lstStyle>
            <a:lvl1pPr algn="l">
              <a:lnSpc>
                <a:spcPct val="80000"/>
              </a:lnSpc>
              <a:defRPr sz="4800">
                <a:solidFill>
                  <a:schemeClr val="bg1"/>
                </a:solidFill>
              </a:defRPr>
            </a:lvl1pPr>
          </a:lstStyle>
          <a:p>
            <a:r>
              <a:rPr lang="en-US" dirty="0"/>
              <a:t>Presentation Title</a:t>
            </a:r>
            <a:br>
              <a:rPr lang="en-US" dirty="0"/>
            </a:br>
            <a:r>
              <a:rPr lang="en-US" dirty="0"/>
              <a:t>With Two Lines</a:t>
            </a:r>
          </a:p>
        </p:txBody>
      </p:sp>
      <p:sp>
        <p:nvSpPr>
          <p:cNvPr id="9" name="Text Placeholder 3"/>
          <p:cNvSpPr>
            <a:spLocks noGrp="1"/>
          </p:cNvSpPr>
          <p:nvPr>
            <p:ph type="body" sz="half" idx="2" hasCustomPrompt="1"/>
          </p:nvPr>
        </p:nvSpPr>
        <p:spPr>
          <a:xfrm>
            <a:off x="871299" y="3560129"/>
            <a:ext cx="8681355" cy="581025"/>
          </a:xfrm>
        </p:spPr>
        <p:txBody>
          <a:bodyPr rtlCol="0">
            <a:noAutofit/>
          </a:bodyPr>
          <a:lstStyle>
            <a:lvl1pPr marL="0" indent="0" algn="l">
              <a:buNone/>
              <a:defRPr kumimoji="0" sz="2400" b="0" i="0" u="none" strike="noStrike" kern="1200" cap="none" spc="0" normalizeH="0" baseline="0">
                <a:ln>
                  <a:noFill/>
                </a:ln>
                <a:solidFill>
                  <a:schemeClr val="bg1"/>
                </a:solidFill>
                <a:effectLst/>
                <a:uLnTx/>
                <a:uFillTx/>
                <a:latin typeface="Arial"/>
                <a:ea typeface="+mj-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Presentation Subtitle</a:t>
            </a:r>
          </a:p>
        </p:txBody>
      </p:sp>
    </p:spTree>
    <p:extLst>
      <p:ext uri="{BB962C8B-B14F-4D97-AF65-F5344CB8AC3E}">
        <p14:creationId xmlns:p14="http://schemas.microsoft.com/office/powerpoint/2010/main" val="2849426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289956" y="893853"/>
            <a:ext cx="7556500" cy="8370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625153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7560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p:cNvSpPr>
            <a:spLocks noGrp="1"/>
          </p:cNvSpPr>
          <p:nvPr>
            <p:ph idx="1"/>
          </p:nvPr>
        </p:nvSpPr>
        <p:spPr bwMode="auto">
          <a:xfrm>
            <a:off x="289956" y="1722826"/>
            <a:ext cx="7556500" cy="3108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p:nvPr>
        </p:nvSpPr>
        <p:spPr bwMode="auto">
          <a:xfrm>
            <a:off x="289956" y="893853"/>
            <a:ext cx="7556500" cy="8370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405278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3821" y="2142597"/>
            <a:ext cx="7763657" cy="2611257"/>
          </a:xfrm>
        </p:spPr>
        <p:txBody>
          <a:bodyPr>
            <a:normAutofit/>
          </a:bodyPr>
          <a:lstStyle>
            <a:lvl1pPr>
              <a:defRPr sz="1800">
                <a:latin typeface="Cambria"/>
                <a:cs typeface="Cambria"/>
              </a:defRPr>
            </a:lvl1pPr>
            <a:lvl2pPr>
              <a:defRPr sz="1800">
                <a:latin typeface="Cambria"/>
                <a:cs typeface="Cambria"/>
              </a:defRPr>
            </a:lvl2pPr>
            <a:lvl3pPr>
              <a:defRPr sz="1800">
                <a:latin typeface="Cambria"/>
                <a:cs typeface="Cambria"/>
              </a:defRPr>
            </a:lvl3pPr>
            <a:lvl4pPr>
              <a:defRPr sz="1800">
                <a:latin typeface="Cambria"/>
                <a:cs typeface="Cambria"/>
              </a:defRPr>
            </a:lvl4pPr>
            <a:lvl5pPr>
              <a:defRPr sz="1800">
                <a:latin typeface="Cambria"/>
                <a:cs typeface="Cambr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8" name="Text Placeholder 3"/>
          <p:cNvSpPr>
            <a:spLocks noGrp="1"/>
          </p:cNvSpPr>
          <p:nvPr>
            <p:ph type="body" sz="half" idx="10"/>
          </p:nvPr>
        </p:nvSpPr>
        <p:spPr>
          <a:xfrm>
            <a:off x="293821" y="1500290"/>
            <a:ext cx="7763657" cy="581025"/>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Arial"/>
                <a:ea typeface="+mj-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Placeholder 1"/>
          <p:cNvSpPr>
            <a:spLocks noGrp="1"/>
          </p:cNvSpPr>
          <p:nvPr>
            <p:ph type="title"/>
          </p:nvPr>
        </p:nvSpPr>
        <p:spPr bwMode="auto">
          <a:xfrm>
            <a:off x="289956" y="893853"/>
            <a:ext cx="7556500" cy="8370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998573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93821" y="2583842"/>
            <a:ext cx="3657600" cy="2268251"/>
          </a:xfrm>
        </p:spPr>
        <p:txBody>
          <a:bodyPr>
            <a:normAutofit/>
          </a:bodyPr>
          <a:lstStyle>
            <a:lvl1pPr>
              <a:defRPr sz="1800">
                <a:latin typeface="Cambria"/>
                <a:cs typeface="Cambria"/>
              </a:defRPr>
            </a:lvl1pPr>
            <a:lvl2pPr>
              <a:defRPr sz="1800">
                <a:latin typeface="Cambria"/>
                <a:cs typeface="Cambria"/>
              </a:defRPr>
            </a:lvl2pPr>
            <a:lvl3pPr>
              <a:defRPr sz="1800">
                <a:latin typeface="Cambria"/>
                <a:cs typeface="Cambria"/>
              </a:defRPr>
            </a:lvl3pPr>
            <a:lvl4pPr>
              <a:defRPr sz="1800">
                <a:latin typeface="Cambria"/>
                <a:cs typeface="Cambria"/>
              </a:defRPr>
            </a:lvl4pPr>
            <a:lvl5pPr>
              <a:defRPr sz="1800">
                <a:latin typeface="Cambria"/>
                <a:cs typeface="Cambr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Content Placeholder 5"/>
          <p:cNvSpPr>
            <a:spLocks noGrp="1"/>
          </p:cNvSpPr>
          <p:nvPr>
            <p:ph sz="quarter" idx="4"/>
          </p:nvPr>
        </p:nvSpPr>
        <p:spPr>
          <a:xfrm>
            <a:off x="4196158" y="2583842"/>
            <a:ext cx="3657600" cy="2268251"/>
          </a:xfrm>
        </p:spPr>
        <p:txBody>
          <a:bodyPr>
            <a:normAutofit/>
          </a:bodyPr>
          <a:lstStyle>
            <a:lvl1pPr>
              <a:defRPr sz="1800" b="0" i="0">
                <a:latin typeface="Cambria"/>
                <a:cs typeface="Cambria"/>
              </a:defRPr>
            </a:lvl1pPr>
            <a:lvl2pPr>
              <a:defRPr sz="1800">
                <a:latin typeface="Cambria"/>
                <a:cs typeface="Cambria"/>
              </a:defRPr>
            </a:lvl2pPr>
            <a:lvl3pPr>
              <a:defRPr sz="1800">
                <a:latin typeface="Cambria"/>
                <a:cs typeface="Cambria"/>
              </a:defRPr>
            </a:lvl3pPr>
            <a:lvl4pPr>
              <a:defRPr sz="1800">
                <a:latin typeface="Cambria"/>
                <a:cs typeface="Cambria"/>
              </a:defRPr>
            </a:lvl4pPr>
            <a:lvl5pPr>
              <a:defRPr sz="1800">
                <a:latin typeface="Cambria"/>
                <a:cs typeface="Cambr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3" name="Text Placeholder 2"/>
          <p:cNvSpPr>
            <a:spLocks noGrp="1"/>
          </p:cNvSpPr>
          <p:nvPr>
            <p:ph type="body" idx="1"/>
          </p:nvPr>
        </p:nvSpPr>
        <p:spPr>
          <a:xfrm>
            <a:off x="293821" y="2301454"/>
            <a:ext cx="3657600" cy="242047"/>
          </a:xfrm>
          <a:prstGeom prst="rect">
            <a:avLst/>
          </a:prstGeom>
          <a:solidFill>
            <a:schemeClr val="accent3"/>
          </a:solidFill>
        </p:spPr>
        <p:txBody>
          <a:bodyPr tIns="0" bIns="0" anchor="ctr">
            <a:noAutofit/>
          </a:bodyPr>
          <a:lstStyle>
            <a:lvl1pPr marL="0" indent="0" algn="ctr">
              <a:spcBef>
                <a:spcPts val="0"/>
              </a:spcBef>
              <a:buNone/>
              <a:defRPr sz="1600" b="0">
                <a:solidFill>
                  <a:schemeClr val="bg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196158" y="2301454"/>
            <a:ext cx="3657600" cy="242047"/>
          </a:xfrm>
          <a:prstGeom prst="rect">
            <a:avLst/>
          </a:prstGeom>
          <a:solidFill>
            <a:schemeClr val="accent3"/>
          </a:solidFill>
        </p:spPr>
        <p:txBody>
          <a:bodyPr tIns="0" bIns="0" anchor="ctr">
            <a:noAutofit/>
          </a:bodyPr>
          <a:lstStyle>
            <a:lvl1pPr marL="0" indent="0" algn="ctr">
              <a:spcBef>
                <a:spcPts val="0"/>
              </a:spcBef>
              <a:buNone/>
              <a:defRPr sz="1600" b="0">
                <a:solidFill>
                  <a:schemeClr val="bg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3"/>
          <p:cNvSpPr>
            <a:spLocks noGrp="1"/>
          </p:cNvSpPr>
          <p:nvPr>
            <p:ph type="body" sz="half" idx="10"/>
          </p:nvPr>
        </p:nvSpPr>
        <p:spPr>
          <a:xfrm>
            <a:off x="293821" y="1500290"/>
            <a:ext cx="7763657" cy="581025"/>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Arial"/>
                <a:ea typeface="+mj-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Placeholder 1"/>
          <p:cNvSpPr>
            <a:spLocks noGrp="1"/>
          </p:cNvSpPr>
          <p:nvPr>
            <p:ph type="title"/>
          </p:nvPr>
        </p:nvSpPr>
        <p:spPr bwMode="auto">
          <a:xfrm>
            <a:off x="289956" y="893853"/>
            <a:ext cx="7556500" cy="8370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41381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stretch>
            <a:fillRect/>
          </a:stretch>
        </p:blipFill>
        <p:spPr>
          <a:xfrm>
            <a:off x="0" y="762"/>
            <a:ext cx="9141291" cy="5141976"/>
          </a:xfrm>
          <a:prstGeom prst="rect">
            <a:avLst/>
          </a:prstGeom>
        </p:spPr>
      </p:pic>
      <p:pic>
        <p:nvPicPr>
          <p:cNvPr id="5" name="Picture 4">
            <a:extLst>
              <a:ext uri="{FF2B5EF4-FFF2-40B4-BE49-F238E27FC236}">
                <a16:creationId xmlns:a16="http://schemas.microsoft.com/office/drawing/2014/main" id="{7B1300D9-494A-0247-AA2A-551E518BA0A0}"/>
              </a:ext>
            </a:extLst>
          </p:cNvPr>
          <p:cNvPicPr>
            <a:picLocks noChangeAspect="1"/>
          </p:cNvPicPr>
          <p:nvPr userDrawn="1"/>
        </p:nvPicPr>
        <p:blipFill>
          <a:blip r:embed="rId3"/>
          <a:stretch>
            <a:fillRect/>
          </a:stretch>
        </p:blipFill>
        <p:spPr>
          <a:xfrm>
            <a:off x="-2709" y="1524"/>
            <a:ext cx="9141290" cy="5141976"/>
          </a:xfrm>
          <a:prstGeom prst="rect">
            <a:avLst/>
          </a:prstGeom>
        </p:spPr>
      </p:pic>
    </p:spTree>
    <p:extLst>
      <p:ext uri="{BB962C8B-B14F-4D97-AF65-F5344CB8AC3E}">
        <p14:creationId xmlns:p14="http://schemas.microsoft.com/office/powerpoint/2010/main" val="163677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10"/>
          <a:srcRect b="90037"/>
          <a:stretch/>
        </p:blipFill>
        <p:spPr>
          <a:xfrm>
            <a:off x="0" y="0"/>
            <a:ext cx="9144000" cy="512410"/>
          </a:xfrm>
          <a:prstGeom prst="rect">
            <a:avLst/>
          </a:prstGeom>
        </p:spPr>
      </p:pic>
      <p:sp>
        <p:nvSpPr>
          <p:cNvPr id="1026" name="Title Placeholder 1"/>
          <p:cNvSpPr>
            <a:spLocks noGrp="1"/>
          </p:cNvSpPr>
          <p:nvPr>
            <p:ph type="title"/>
          </p:nvPr>
        </p:nvSpPr>
        <p:spPr bwMode="auto">
          <a:xfrm>
            <a:off x="289956" y="893853"/>
            <a:ext cx="7556500" cy="8370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289956" y="1722826"/>
            <a:ext cx="7556500" cy="3108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4287" r:id="rId1"/>
    <p:sldLayoutId id="2147484289" r:id="rId2"/>
    <p:sldLayoutId id="2147484286" r:id="rId3"/>
    <p:sldLayoutId id="2147484285" r:id="rId4"/>
    <p:sldLayoutId id="2147484267" r:id="rId5"/>
    <p:sldLayoutId id="2147484269" r:id="rId6"/>
    <p:sldLayoutId id="2147484270" r:id="rId7"/>
    <p:sldLayoutId id="2147484265" r:id="rId8"/>
  </p:sldLayoutIdLst>
  <p:txStyles>
    <p:titleStyle>
      <a:lvl1pPr algn="l" rtl="0" eaLnBrk="0" fontAlgn="base" hangingPunct="0">
        <a:spcBef>
          <a:spcPct val="0"/>
        </a:spcBef>
        <a:spcAft>
          <a:spcPct val="0"/>
        </a:spcAft>
        <a:defRPr sz="3600" b="0" kern="1200">
          <a:solidFill>
            <a:schemeClr val="accent1"/>
          </a:solidFill>
          <a:latin typeface="Arial"/>
          <a:ea typeface="MS PGothic" panose="020B0600070205080204" pitchFamily="34" charset="-128"/>
          <a:cs typeface="Arial"/>
        </a:defRPr>
      </a:lvl1pPr>
      <a:lvl2pPr algn="l" rtl="0" eaLnBrk="0" fontAlgn="base" hangingPunct="0">
        <a:spcBef>
          <a:spcPct val="0"/>
        </a:spcBef>
        <a:spcAft>
          <a:spcPct val="0"/>
        </a:spcAft>
        <a:defRPr sz="3600">
          <a:solidFill>
            <a:schemeClr val="bg1"/>
          </a:solidFill>
          <a:latin typeface="Rockwell" charset="0"/>
          <a:ea typeface="MS PGothic" panose="020B0600070205080204" pitchFamily="34" charset="-128"/>
          <a:cs typeface="MS PGothic" charset="0"/>
        </a:defRPr>
      </a:lvl2pPr>
      <a:lvl3pPr algn="l" rtl="0" eaLnBrk="0" fontAlgn="base" hangingPunct="0">
        <a:spcBef>
          <a:spcPct val="0"/>
        </a:spcBef>
        <a:spcAft>
          <a:spcPct val="0"/>
        </a:spcAft>
        <a:defRPr sz="3600">
          <a:solidFill>
            <a:schemeClr val="bg1"/>
          </a:solidFill>
          <a:latin typeface="Rockwell" charset="0"/>
          <a:ea typeface="MS PGothic" panose="020B0600070205080204" pitchFamily="34" charset="-128"/>
          <a:cs typeface="MS PGothic" charset="0"/>
        </a:defRPr>
      </a:lvl3pPr>
      <a:lvl4pPr algn="l" rtl="0" eaLnBrk="0" fontAlgn="base" hangingPunct="0">
        <a:spcBef>
          <a:spcPct val="0"/>
        </a:spcBef>
        <a:spcAft>
          <a:spcPct val="0"/>
        </a:spcAft>
        <a:defRPr sz="3600">
          <a:solidFill>
            <a:schemeClr val="bg1"/>
          </a:solidFill>
          <a:latin typeface="Rockwell" charset="0"/>
          <a:ea typeface="MS PGothic" panose="020B0600070205080204" pitchFamily="34" charset="-128"/>
          <a:cs typeface="MS PGothic" charset="0"/>
        </a:defRPr>
      </a:lvl4pPr>
      <a:lvl5pPr algn="l" rtl="0" eaLnBrk="0" fontAlgn="base" hangingPunct="0">
        <a:spcBef>
          <a:spcPct val="0"/>
        </a:spcBef>
        <a:spcAft>
          <a:spcPct val="0"/>
        </a:spcAft>
        <a:defRPr sz="3600">
          <a:solidFill>
            <a:schemeClr val="bg1"/>
          </a:solidFill>
          <a:latin typeface="Rockwell" charset="0"/>
          <a:ea typeface="MS PGothic" panose="020B0600070205080204" pitchFamily="34" charset="-128"/>
          <a:cs typeface="MS PGothic" charset="0"/>
        </a:defRPr>
      </a:lvl5pPr>
      <a:lvl6pPr marL="457200" algn="l" rtl="0" fontAlgn="base">
        <a:spcBef>
          <a:spcPct val="0"/>
        </a:spcBef>
        <a:spcAft>
          <a:spcPct val="0"/>
        </a:spcAft>
        <a:defRPr sz="3600">
          <a:solidFill>
            <a:schemeClr val="accent2"/>
          </a:solidFill>
          <a:latin typeface="Rockwell" charset="0"/>
          <a:ea typeface="ＭＳ Ｐゴシック" charset="0"/>
          <a:cs typeface="ＭＳ Ｐゴシック" charset="0"/>
        </a:defRPr>
      </a:lvl6pPr>
      <a:lvl7pPr marL="914400" algn="l" rtl="0" fontAlgn="base">
        <a:spcBef>
          <a:spcPct val="0"/>
        </a:spcBef>
        <a:spcAft>
          <a:spcPct val="0"/>
        </a:spcAft>
        <a:defRPr sz="3600">
          <a:solidFill>
            <a:schemeClr val="accent2"/>
          </a:solidFill>
          <a:latin typeface="Rockwell" charset="0"/>
          <a:ea typeface="ＭＳ Ｐゴシック" charset="0"/>
          <a:cs typeface="ＭＳ Ｐゴシック" charset="0"/>
        </a:defRPr>
      </a:lvl7pPr>
      <a:lvl8pPr marL="1371600" algn="l" rtl="0" fontAlgn="base">
        <a:spcBef>
          <a:spcPct val="0"/>
        </a:spcBef>
        <a:spcAft>
          <a:spcPct val="0"/>
        </a:spcAft>
        <a:defRPr sz="3600">
          <a:solidFill>
            <a:schemeClr val="accent2"/>
          </a:solidFill>
          <a:latin typeface="Rockwell" charset="0"/>
          <a:ea typeface="ＭＳ Ｐゴシック" charset="0"/>
          <a:cs typeface="ＭＳ Ｐゴシック" charset="0"/>
        </a:defRPr>
      </a:lvl8pPr>
      <a:lvl9pPr marL="1828800" algn="l" rtl="0" fontAlgn="base">
        <a:spcBef>
          <a:spcPct val="0"/>
        </a:spcBef>
        <a:spcAft>
          <a:spcPct val="0"/>
        </a:spcAft>
        <a:defRPr sz="3600">
          <a:solidFill>
            <a:schemeClr val="accent2"/>
          </a:solidFill>
          <a:latin typeface="Rockwell" charset="0"/>
          <a:ea typeface="ＭＳ Ｐゴシック" charset="0"/>
          <a:cs typeface="ＭＳ Ｐゴシック" charset="0"/>
        </a:defRPr>
      </a:lvl9pPr>
    </p:titleStyle>
    <p:bodyStyle>
      <a:lvl1pPr marL="228600" indent="-228600" algn="l" rtl="0" eaLnBrk="0" fontAlgn="base" hangingPunct="0">
        <a:spcBef>
          <a:spcPts val="2000"/>
        </a:spcBef>
        <a:spcAft>
          <a:spcPct val="0"/>
        </a:spcAft>
        <a:buClr>
          <a:schemeClr val="accent3">
            <a:lumMod val="60000"/>
            <a:lumOff val="40000"/>
          </a:schemeClr>
        </a:buClr>
        <a:buSzPct val="75000"/>
        <a:buFont typeface="Wingdings" charset="2"/>
        <a:buChar char="n"/>
        <a:defRPr sz="2000" kern="1200">
          <a:solidFill>
            <a:schemeClr val="accent1"/>
          </a:solidFill>
          <a:latin typeface="Cambria"/>
          <a:ea typeface="MS PGothic" panose="020B0600070205080204" pitchFamily="34" charset="-128"/>
          <a:cs typeface="Cambria"/>
        </a:defRPr>
      </a:lvl1pPr>
      <a:lvl2pPr marL="457200" indent="-228600" algn="l" rtl="0" eaLnBrk="0" fontAlgn="base" hangingPunct="0">
        <a:spcBef>
          <a:spcPts val="600"/>
        </a:spcBef>
        <a:spcAft>
          <a:spcPct val="0"/>
        </a:spcAft>
        <a:buClr>
          <a:schemeClr val="accent3"/>
        </a:buClr>
        <a:buSzPct val="75000"/>
        <a:buFont typeface="Wingdings" charset="2"/>
        <a:buChar char="n"/>
        <a:defRPr kern="1200">
          <a:solidFill>
            <a:schemeClr val="accent1"/>
          </a:solidFill>
          <a:latin typeface="Cambria"/>
          <a:ea typeface="MS PGothic" panose="020B0600070205080204" pitchFamily="34" charset="-128"/>
          <a:cs typeface="Cambria"/>
        </a:defRPr>
      </a:lvl2pPr>
      <a:lvl3pPr marL="685800" indent="-228600" algn="l" rtl="0" eaLnBrk="0" fontAlgn="base" hangingPunct="0">
        <a:spcBef>
          <a:spcPts val="600"/>
        </a:spcBef>
        <a:spcAft>
          <a:spcPct val="0"/>
        </a:spcAft>
        <a:buClr>
          <a:schemeClr val="accent3">
            <a:lumMod val="60000"/>
            <a:lumOff val="40000"/>
          </a:schemeClr>
        </a:buClr>
        <a:buSzPct val="75000"/>
        <a:buFont typeface="Wingdings" charset="2"/>
        <a:buChar char="n"/>
        <a:defRPr kern="1200">
          <a:solidFill>
            <a:schemeClr val="accent1"/>
          </a:solidFill>
          <a:latin typeface="Cambria"/>
          <a:ea typeface="MS PGothic" panose="020B0600070205080204" pitchFamily="34" charset="-128"/>
          <a:cs typeface="Cambria"/>
        </a:defRPr>
      </a:lvl3pPr>
      <a:lvl4pPr marL="914400" indent="-228600" algn="l" rtl="0" eaLnBrk="0" fontAlgn="base" hangingPunct="0">
        <a:spcBef>
          <a:spcPts val="600"/>
        </a:spcBef>
        <a:spcAft>
          <a:spcPct val="0"/>
        </a:spcAft>
        <a:buClr>
          <a:schemeClr val="accent3"/>
        </a:buClr>
        <a:buSzPct val="75000"/>
        <a:buFont typeface="Wingdings" charset="2"/>
        <a:buChar char="n"/>
        <a:defRPr kern="1200">
          <a:solidFill>
            <a:schemeClr val="accent1"/>
          </a:solidFill>
          <a:latin typeface="Cambria"/>
          <a:ea typeface="MS PGothic" panose="020B0600070205080204" pitchFamily="34" charset="-128"/>
          <a:cs typeface="Cambria"/>
        </a:defRPr>
      </a:lvl4pPr>
      <a:lvl5pPr marL="1143000" indent="-228600" algn="l" rtl="0" eaLnBrk="0" fontAlgn="base" hangingPunct="0">
        <a:spcBef>
          <a:spcPts val="600"/>
        </a:spcBef>
        <a:spcAft>
          <a:spcPct val="0"/>
        </a:spcAft>
        <a:buClr>
          <a:schemeClr val="accent3">
            <a:lumMod val="60000"/>
            <a:lumOff val="40000"/>
          </a:schemeClr>
        </a:buClr>
        <a:buSzPct val="75000"/>
        <a:buFont typeface="Wingdings" charset="2"/>
        <a:buChar char="n"/>
        <a:defRPr kern="1200">
          <a:solidFill>
            <a:schemeClr val="accent1"/>
          </a:solidFill>
          <a:latin typeface="Cambria"/>
          <a:ea typeface="MS PGothic" panose="020B0600070205080204" pitchFamily="34" charset="-128"/>
          <a:cs typeface="Cambria"/>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Guided Undergraduate Training for Shark Segmentation (GUTSS)</a:t>
            </a:r>
          </a:p>
        </p:txBody>
      </p:sp>
      <p:sp>
        <p:nvSpPr>
          <p:cNvPr id="5" name="Text Placeholder 4"/>
          <p:cNvSpPr>
            <a:spLocks noGrp="1"/>
          </p:cNvSpPr>
          <p:nvPr>
            <p:ph type="body" sz="half" idx="2"/>
          </p:nvPr>
        </p:nvSpPr>
        <p:spPr>
          <a:xfrm>
            <a:off x="871299" y="3560129"/>
            <a:ext cx="8272701" cy="581025"/>
          </a:xfrm>
        </p:spPr>
        <p:txBody>
          <a:bodyPr/>
          <a:lstStyle/>
          <a:p>
            <a:r>
              <a:rPr lang="en-US" dirty="0"/>
              <a:t>Amy Wu</a:t>
            </a:r>
          </a:p>
        </p:txBody>
      </p:sp>
    </p:spTree>
    <p:extLst>
      <p:ext uri="{BB962C8B-B14F-4D97-AF65-F5344CB8AC3E}">
        <p14:creationId xmlns:p14="http://schemas.microsoft.com/office/powerpoint/2010/main" val="649150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Figma Mockup</a:t>
            </a:r>
          </a:p>
        </p:txBody>
      </p:sp>
      <p:pic>
        <p:nvPicPr>
          <p:cNvPr id="3" name="Picture 2">
            <a:extLst>
              <a:ext uri="{FF2B5EF4-FFF2-40B4-BE49-F238E27FC236}">
                <a16:creationId xmlns:a16="http://schemas.microsoft.com/office/drawing/2014/main" id="{2E247A10-DDF9-10E9-9F47-91BC0611A350}"/>
              </a:ext>
            </a:extLst>
          </p:cNvPr>
          <p:cNvPicPr>
            <a:picLocks noChangeAspect="1"/>
          </p:cNvPicPr>
          <p:nvPr/>
        </p:nvPicPr>
        <p:blipFill>
          <a:blip r:embed="rId3"/>
          <a:stretch>
            <a:fillRect/>
          </a:stretch>
        </p:blipFill>
        <p:spPr>
          <a:xfrm>
            <a:off x="6400141" y="949280"/>
            <a:ext cx="1901708" cy="3738770"/>
          </a:xfrm>
          <a:prstGeom prst="rect">
            <a:avLst/>
          </a:prstGeom>
        </p:spPr>
      </p:pic>
      <p:pic>
        <p:nvPicPr>
          <p:cNvPr id="6" name="Picture 5">
            <a:extLst>
              <a:ext uri="{FF2B5EF4-FFF2-40B4-BE49-F238E27FC236}">
                <a16:creationId xmlns:a16="http://schemas.microsoft.com/office/drawing/2014/main" id="{32532EA3-F542-596D-AAE3-01F71836595E}"/>
              </a:ext>
            </a:extLst>
          </p:cNvPr>
          <p:cNvPicPr>
            <a:picLocks noChangeAspect="1"/>
          </p:cNvPicPr>
          <p:nvPr/>
        </p:nvPicPr>
        <p:blipFill>
          <a:blip r:embed="rId4"/>
          <a:stretch>
            <a:fillRect/>
          </a:stretch>
        </p:blipFill>
        <p:spPr>
          <a:xfrm>
            <a:off x="3717301" y="949280"/>
            <a:ext cx="1872154" cy="3738770"/>
          </a:xfrm>
          <a:prstGeom prst="rect">
            <a:avLst/>
          </a:prstGeom>
        </p:spPr>
      </p:pic>
      <p:sp>
        <p:nvSpPr>
          <p:cNvPr id="8" name="TextBox 7">
            <a:extLst>
              <a:ext uri="{FF2B5EF4-FFF2-40B4-BE49-F238E27FC236}">
                <a16:creationId xmlns:a16="http://schemas.microsoft.com/office/drawing/2014/main" id="{224E3DE1-DE23-B352-E134-AF00561DCF59}"/>
              </a:ext>
            </a:extLst>
          </p:cNvPr>
          <p:cNvSpPr txBox="1"/>
          <p:nvPr/>
        </p:nvSpPr>
        <p:spPr>
          <a:xfrm>
            <a:off x="5714382" y="2523744"/>
            <a:ext cx="560832" cy="784830"/>
          </a:xfrm>
          <a:prstGeom prst="rect">
            <a:avLst/>
          </a:prstGeom>
          <a:noFill/>
        </p:spPr>
        <p:txBody>
          <a:bodyPr wrap="square" rtlCol="0">
            <a:spAutoFit/>
          </a:bodyPr>
          <a:lstStyle/>
          <a:p>
            <a:r>
              <a:rPr lang="en-US" sz="900" dirty="0"/>
              <a:t>Annotating before screen here</a:t>
            </a:r>
          </a:p>
        </p:txBody>
      </p:sp>
      <p:sp>
        <p:nvSpPr>
          <p:cNvPr id="9" name="TextBox 8">
            <a:extLst>
              <a:ext uri="{FF2B5EF4-FFF2-40B4-BE49-F238E27FC236}">
                <a16:creationId xmlns:a16="http://schemas.microsoft.com/office/drawing/2014/main" id="{E5ADFAAD-C9DB-C2FB-6A00-0786040E7DB8}"/>
              </a:ext>
            </a:extLst>
          </p:cNvPr>
          <p:cNvSpPr txBox="1"/>
          <p:nvPr/>
        </p:nvSpPr>
        <p:spPr>
          <a:xfrm>
            <a:off x="8308761" y="2509998"/>
            <a:ext cx="560832" cy="784830"/>
          </a:xfrm>
          <a:prstGeom prst="rect">
            <a:avLst/>
          </a:prstGeom>
          <a:noFill/>
        </p:spPr>
        <p:txBody>
          <a:bodyPr wrap="square" rtlCol="0">
            <a:spAutoFit/>
          </a:bodyPr>
          <a:lstStyle/>
          <a:p>
            <a:r>
              <a:rPr lang="en-US" sz="900" dirty="0"/>
              <a:t>Annotating after screen here</a:t>
            </a:r>
          </a:p>
        </p:txBody>
      </p:sp>
    </p:spTree>
    <p:extLst>
      <p:ext uri="{BB962C8B-B14F-4D97-AF65-F5344CB8AC3E}">
        <p14:creationId xmlns:p14="http://schemas.microsoft.com/office/powerpoint/2010/main" val="1388050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Figma Flowchart</a:t>
            </a:r>
          </a:p>
        </p:txBody>
      </p:sp>
      <p:pic>
        <p:nvPicPr>
          <p:cNvPr id="5" name="Picture 4">
            <a:extLst>
              <a:ext uri="{FF2B5EF4-FFF2-40B4-BE49-F238E27FC236}">
                <a16:creationId xmlns:a16="http://schemas.microsoft.com/office/drawing/2014/main" id="{E2CF48A9-A623-E757-3FAF-30EC68C7149C}"/>
              </a:ext>
            </a:extLst>
          </p:cNvPr>
          <p:cNvPicPr>
            <a:picLocks noChangeAspect="1"/>
          </p:cNvPicPr>
          <p:nvPr/>
        </p:nvPicPr>
        <p:blipFill>
          <a:blip r:embed="rId3"/>
          <a:stretch>
            <a:fillRect/>
          </a:stretch>
        </p:blipFill>
        <p:spPr>
          <a:xfrm>
            <a:off x="1506066" y="1398405"/>
            <a:ext cx="6131867" cy="3698917"/>
          </a:xfrm>
          <a:prstGeom prst="rect">
            <a:avLst/>
          </a:prstGeom>
        </p:spPr>
      </p:pic>
    </p:spTree>
    <p:extLst>
      <p:ext uri="{BB962C8B-B14F-4D97-AF65-F5344CB8AC3E}">
        <p14:creationId xmlns:p14="http://schemas.microsoft.com/office/powerpoint/2010/main" val="2055875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293821" y="1730863"/>
            <a:ext cx="7763657" cy="3022992"/>
          </a:xfrm>
        </p:spPr>
        <p:txBody>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How can instructors use segmentation tool for anatomy-related course work?</a:t>
            </a:r>
            <a:endParaRPr lang="en-US" dirty="0"/>
          </a:p>
        </p:txBody>
      </p:sp>
      <p:sp>
        <p:nvSpPr>
          <p:cNvPr id="7" name="Title 6"/>
          <p:cNvSpPr>
            <a:spLocks noGrp="1"/>
          </p:cNvSpPr>
          <p:nvPr>
            <p:ph type="title"/>
          </p:nvPr>
        </p:nvSpPr>
        <p:spPr/>
        <p:txBody>
          <a:bodyPr/>
          <a:lstStyle/>
          <a:p>
            <a:r>
              <a:rPr lang="en-US" dirty="0"/>
              <a:t>Research Question</a:t>
            </a:r>
          </a:p>
        </p:txBody>
      </p:sp>
    </p:spTree>
    <p:extLst>
      <p:ext uri="{BB962C8B-B14F-4D97-AF65-F5344CB8AC3E}">
        <p14:creationId xmlns:p14="http://schemas.microsoft.com/office/powerpoint/2010/main" val="3173956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293821" y="1730863"/>
            <a:ext cx="7763657" cy="3022992"/>
          </a:xfrm>
        </p:spPr>
        <p:txBody>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What is your name?</a:t>
            </a:r>
          </a:p>
          <a:p>
            <a:r>
              <a:rPr lang="en-US" dirty="0">
                <a:latin typeface="Calibri" panose="020F0502020204030204" pitchFamily="34" charset="0"/>
                <a:ea typeface="Calibri" panose="020F0502020204030204" pitchFamily="34" charset="0"/>
                <a:cs typeface="Arial" panose="020B0604020202020204" pitchFamily="34" charset="0"/>
              </a:rPr>
              <a:t>What is your UFL.edu email?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latin typeface="Calibri" panose="020F0502020204030204" pitchFamily="34" charset="0"/>
                <a:ea typeface="Calibri" panose="020F0502020204030204" pitchFamily="34" charset="0"/>
                <a:cs typeface="Arial" panose="020B0604020202020204" pitchFamily="34" charset="0"/>
              </a:rPr>
              <a:t>What is your major?</a:t>
            </a:r>
          </a:p>
          <a:p>
            <a:r>
              <a:rPr lang="en-US" dirty="0">
                <a:latin typeface="Calibri" panose="020F0502020204030204" pitchFamily="34" charset="0"/>
                <a:ea typeface="Calibri" panose="020F0502020204030204" pitchFamily="34" charset="0"/>
                <a:cs typeface="Arial" panose="020B0604020202020204" pitchFamily="34" charset="0"/>
              </a:rPr>
              <a:t>What is your age?</a:t>
            </a:r>
          </a:p>
          <a:p>
            <a:r>
              <a:rPr lang="en-US" dirty="0">
                <a:latin typeface="Calibri" panose="020F0502020204030204" pitchFamily="34" charset="0"/>
                <a:ea typeface="Calibri" panose="020F0502020204030204" pitchFamily="34" charset="0"/>
                <a:cs typeface="Arial" panose="020B0604020202020204" pitchFamily="34" charset="0"/>
              </a:rPr>
              <a:t>What is your ethnicity?</a:t>
            </a:r>
          </a:p>
          <a:p>
            <a:endParaRPr lang="en-US" dirty="0"/>
          </a:p>
        </p:txBody>
      </p:sp>
      <p:sp>
        <p:nvSpPr>
          <p:cNvPr id="7" name="Title 6"/>
          <p:cNvSpPr>
            <a:spLocks noGrp="1"/>
          </p:cNvSpPr>
          <p:nvPr>
            <p:ph type="title"/>
          </p:nvPr>
        </p:nvSpPr>
        <p:spPr/>
        <p:txBody>
          <a:bodyPr/>
          <a:lstStyle/>
          <a:p>
            <a:r>
              <a:rPr lang="en-US" dirty="0"/>
              <a:t>Potential Survey: Demographics </a:t>
            </a:r>
          </a:p>
        </p:txBody>
      </p:sp>
    </p:spTree>
    <p:extLst>
      <p:ext uri="{BB962C8B-B14F-4D97-AF65-F5344CB8AC3E}">
        <p14:creationId xmlns:p14="http://schemas.microsoft.com/office/powerpoint/2010/main" val="2501664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293821" y="1730863"/>
            <a:ext cx="7763657" cy="3022992"/>
          </a:xfrm>
        </p:spPr>
        <p:txBody>
          <a:bodyPr>
            <a:normAutofit fontScale="92500" lnSpcReduction="20000"/>
          </a:bodyPr>
          <a:lstStyle/>
          <a:p>
            <a:r>
              <a:rPr lang="en-US" dirty="0"/>
              <a:t>Have you used AI before outside of your classroom?</a:t>
            </a:r>
          </a:p>
          <a:p>
            <a:r>
              <a:rPr lang="en-US" dirty="0"/>
              <a:t>Have you used AI before in your classroom?</a:t>
            </a:r>
          </a:p>
          <a:p>
            <a:pPr lvl="1"/>
            <a:r>
              <a:rPr lang="en-US" dirty="0"/>
              <a:t>If yes, what have you used AI for?</a:t>
            </a:r>
          </a:p>
          <a:p>
            <a:r>
              <a:rPr lang="en-US" dirty="0"/>
              <a:t>Where would you like to implement AI in?</a:t>
            </a:r>
          </a:p>
          <a:p>
            <a:r>
              <a:rPr lang="en-US" dirty="0"/>
              <a:t>How would you like to implement AI?</a:t>
            </a:r>
          </a:p>
          <a:p>
            <a:r>
              <a:rPr lang="en-US" dirty="0"/>
              <a:t>What are your expectations in utilizing AI?</a:t>
            </a:r>
          </a:p>
          <a:p>
            <a:r>
              <a:rPr lang="en-US" dirty="0"/>
              <a:t>What are some potential drawbacks to using AI?</a:t>
            </a:r>
          </a:p>
          <a:p>
            <a:pPr lvl="1"/>
            <a:endParaRPr lang="en-US" dirty="0"/>
          </a:p>
        </p:txBody>
      </p:sp>
      <p:sp>
        <p:nvSpPr>
          <p:cNvPr id="7" name="Title 6"/>
          <p:cNvSpPr>
            <a:spLocks noGrp="1"/>
          </p:cNvSpPr>
          <p:nvPr>
            <p:ph type="title"/>
          </p:nvPr>
        </p:nvSpPr>
        <p:spPr/>
        <p:txBody>
          <a:bodyPr/>
          <a:lstStyle/>
          <a:p>
            <a:r>
              <a:rPr lang="en-US" dirty="0"/>
              <a:t>Potential Survey: AI Background </a:t>
            </a:r>
          </a:p>
        </p:txBody>
      </p:sp>
    </p:spTree>
    <p:extLst>
      <p:ext uri="{BB962C8B-B14F-4D97-AF65-F5344CB8AC3E}">
        <p14:creationId xmlns:p14="http://schemas.microsoft.com/office/powerpoint/2010/main" val="1854741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293821" y="1730863"/>
            <a:ext cx="7763657" cy="3022992"/>
          </a:xfrm>
        </p:spPr>
        <p:txBody>
          <a:bodyPr>
            <a:normAutofit/>
          </a:bodyPr>
          <a:lstStyle/>
          <a:p>
            <a:pPr lvl="1"/>
            <a:r>
              <a:rPr lang="en-US" dirty="0"/>
              <a:t>Using a Likert scale for:</a:t>
            </a:r>
          </a:p>
          <a:p>
            <a:pPr lvl="2"/>
            <a:r>
              <a:rPr lang="en-US" dirty="0"/>
              <a:t>I like AI.</a:t>
            </a:r>
          </a:p>
          <a:p>
            <a:pPr lvl="2"/>
            <a:r>
              <a:rPr lang="en-US" dirty="0"/>
              <a:t>I have no concerns on AI.</a:t>
            </a:r>
          </a:p>
          <a:p>
            <a:pPr lvl="2"/>
            <a:r>
              <a:rPr lang="en-US" dirty="0"/>
              <a:t>I think AI is helpful for students with accessibility issues.</a:t>
            </a:r>
          </a:p>
          <a:p>
            <a:pPr lvl="2"/>
            <a:r>
              <a:rPr lang="en-US" dirty="0"/>
              <a:t>I think students learn faster with AI.</a:t>
            </a:r>
          </a:p>
          <a:p>
            <a:pPr lvl="2"/>
            <a:r>
              <a:rPr lang="en-US" dirty="0"/>
              <a:t>I think students retain lesson material better with AI.</a:t>
            </a:r>
          </a:p>
          <a:p>
            <a:pPr lvl="2"/>
            <a:r>
              <a:rPr lang="en-US" dirty="0"/>
              <a:t>I think AI can help me teach students more efficiently.</a:t>
            </a:r>
          </a:p>
          <a:p>
            <a:pPr lvl="2"/>
            <a:r>
              <a:rPr lang="en-US" dirty="0"/>
              <a:t>I think AI will help students perform better in academics.</a:t>
            </a:r>
          </a:p>
          <a:p>
            <a:pPr lvl="2"/>
            <a:endParaRPr lang="en-US" dirty="0"/>
          </a:p>
          <a:p>
            <a:pPr lvl="2"/>
            <a:endParaRPr lang="en-US" dirty="0"/>
          </a:p>
        </p:txBody>
      </p:sp>
      <p:sp>
        <p:nvSpPr>
          <p:cNvPr id="7" name="Title 6"/>
          <p:cNvSpPr>
            <a:spLocks noGrp="1"/>
          </p:cNvSpPr>
          <p:nvPr>
            <p:ph type="title"/>
          </p:nvPr>
        </p:nvSpPr>
        <p:spPr/>
        <p:txBody>
          <a:bodyPr/>
          <a:lstStyle/>
          <a:p>
            <a:r>
              <a:rPr lang="en-US" dirty="0"/>
              <a:t>Potential Survey: AI Background Alt</a:t>
            </a:r>
          </a:p>
        </p:txBody>
      </p:sp>
    </p:spTree>
    <p:extLst>
      <p:ext uri="{BB962C8B-B14F-4D97-AF65-F5344CB8AC3E}">
        <p14:creationId xmlns:p14="http://schemas.microsoft.com/office/powerpoint/2010/main" val="337971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293821" y="1730863"/>
            <a:ext cx="7763657" cy="3022992"/>
          </a:xfrm>
        </p:spPr>
        <p:txBody>
          <a:bodyPr/>
          <a:lstStyle/>
          <a:p>
            <a:pPr lvl="1"/>
            <a:r>
              <a:rPr lang="en-US" dirty="0"/>
              <a:t>How do you feel using technology to learn anatomy?</a:t>
            </a:r>
          </a:p>
          <a:p>
            <a:pPr lvl="1"/>
            <a:r>
              <a:rPr lang="en-US" dirty="0"/>
              <a:t>What would you like to see in an AI tool for anatomy?</a:t>
            </a:r>
          </a:p>
          <a:p>
            <a:pPr lvl="1"/>
            <a:r>
              <a:rPr lang="en-US" dirty="0"/>
              <a:t>What can AI do to help anatomy material retention?</a:t>
            </a:r>
          </a:p>
          <a:p>
            <a:pPr lvl="1"/>
            <a:r>
              <a:rPr lang="en-US" dirty="0"/>
              <a:t>What are some potential issues in using an AI tool in anatomy?</a:t>
            </a:r>
          </a:p>
          <a:p>
            <a:pPr lvl="1"/>
            <a:r>
              <a:rPr lang="en-US" dirty="0"/>
              <a:t>How would you face technical problems in using AI in anatomy?</a:t>
            </a:r>
          </a:p>
          <a:p>
            <a:pPr lvl="1"/>
            <a:r>
              <a:rPr lang="en-US" dirty="0"/>
              <a:t>What concerns do you have in using an AI tool within anatomy?</a:t>
            </a:r>
          </a:p>
          <a:p>
            <a:pPr lvl="1"/>
            <a:r>
              <a:rPr lang="en-US" dirty="0"/>
              <a:t>How would you expect the students react to an AI anatomy tool?</a:t>
            </a:r>
          </a:p>
          <a:p>
            <a:pPr lvl="1"/>
            <a:endParaRPr lang="en-US" dirty="0"/>
          </a:p>
          <a:p>
            <a:pPr lvl="1"/>
            <a:endParaRPr lang="en-US" dirty="0"/>
          </a:p>
        </p:txBody>
      </p:sp>
      <p:sp>
        <p:nvSpPr>
          <p:cNvPr id="7" name="Title 6"/>
          <p:cNvSpPr>
            <a:spLocks noGrp="1"/>
          </p:cNvSpPr>
          <p:nvPr>
            <p:ph type="title"/>
          </p:nvPr>
        </p:nvSpPr>
        <p:spPr/>
        <p:txBody>
          <a:bodyPr/>
          <a:lstStyle/>
          <a:p>
            <a:r>
              <a:rPr lang="en-US" dirty="0"/>
              <a:t>Potential Survey: Perspectives</a:t>
            </a:r>
          </a:p>
        </p:txBody>
      </p:sp>
    </p:spTree>
    <p:extLst>
      <p:ext uri="{BB962C8B-B14F-4D97-AF65-F5344CB8AC3E}">
        <p14:creationId xmlns:p14="http://schemas.microsoft.com/office/powerpoint/2010/main" val="2593028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293821" y="1730863"/>
            <a:ext cx="7763657" cy="3022992"/>
          </a:xfrm>
        </p:spPr>
        <p:txBody>
          <a:bodyPr/>
          <a:lstStyle/>
          <a:p>
            <a:pPr lvl="1"/>
            <a:r>
              <a:rPr lang="en-US" dirty="0"/>
              <a:t>Likert scale?</a:t>
            </a:r>
          </a:p>
          <a:p>
            <a:pPr lvl="1"/>
            <a:r>
              <a:rPr lang="en-US" dirty="0"/>
              <a:t>Mann-Whitney Test?</a:t>
            </a:r>
          </a:p>
          <a:p>
            <a:pPr lvl="1"/>
            <a:r>
              <a:rPr lang="en-US" dirty="0"/>
              <a:t>ANOVA Test?</a:t>
            </a:r>
          </a:p>
          <a:p>
            <a:pPr lvl="1"/>
            <a:r>
              <a:rPr lang="en-US" dirty="0"/>
              <a:t>Qualitative coding/ thematic analysis?</a:t>
            </a:r>
          </a:p>
          <a:p>
            <a:pPr lvl="1"/>
            <a:endParaRPr lang="en-US" dirty="0"/>
          </a:p>
        </p:txBody>
      </p:sp>
      <p:sp>
        <p:nvSpPr>
          <p:cNvPr id="7" name="Title 6"/>
          <p:cNvSpPr>
            <a:spLocks noGrp="1"/>
          </p:cNvSpPr>
          <p:nvPr>
            <p:ph type="title"/>
          </p:nvPr>
        </p:nvSpPr>
        <p:spPr/>
        <p:txBody>
          <a:bodyPr/>
          <a:lstStyle/>
          <a:p>
            <a:r>
              <a:rPr lang="en-US" dirty="0"/>
              <a:t>Potential Survey: Questions?</a:t>
            </a:r>
          </a:p>
        </p:txBody>
      </p:sp>
    </p:spTree>
    <p:extLst>
      <p:ext uri="{BB962C8B-B14F-4D97-AF65-F5344CB8AC3E}">
        <p14:creationId xmlns:p14="http://schemas.microsoft.com/office/powerpoint/2010/main" val="212630435"/>
      </p:ext>
    </p:extLst>
  </p:cSld>
  <p:clrMapOvr>
    <a:masterClrMapping/>
  </p:clrMapOvr>
</p:sld>
</file>

<file path=ppt/theme/theme1.xml><?xml version="1.0" encoding="utf-8"?>
<a:theme xmlns:a="http://schemas.openxmlformats.org/drawingml/2006/main" name="PNE Theme Slide Deck">
  <a:themeElements>
    <a:clrScheme name="Custom 7">
      <a:dk1>
        <a:sysClr val="windowText" lastClr="000000"/>
      </a:dk1>
      <a:lt1>
        <a:sysClr val="window" lastClr="FFFFFF"/>
      </a:lt1>
      <a:dk2>
        <a:srgbClr val="000C3E"/>
      </a:dk2>
      <a:lt2>
        <a:srgbClr val="6C9AC3"/>
      </a:lt2>
      <a:accent1>
        <a:srgbClr val="00529B"/>
      </a:accent1>
      <a:accent2>
        <a:srgbClr val="00529B"/>
      </a:accent2>
      <a:accent3>
        <a:srgbClr val="E17F35"/>
      </a:accent3>
      <a:accent4>
        <a:srgbClr val="FF462C"/>
      </a:accent4>
      <a:accent5>
        <a:srgbClr val="FF462C"/>
      </a:accent5>
      <a:accent6>
        <a:srgbClr val="6C9AC3"/>
      </a:accent6>
      <a:hlink>
        <a:srgbClr val="FF462C"/>
      </a:hlink>
      <a:folHlink>
        <a:srgbClr val="FF7F35"/>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7496</TotalTime>
  <Words>790</Words>
  <Application>Microsoft Office PowerPoint</Application>
  <PresentationFormat>On-screen Show (16:9)</PresentationFormat>
  <Paragraphs>85</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Cambria</vt:lpstr>
      <vt:lpstr>Rockwell</vt:lpstr>
      <vt:lpstr>Wingdings</vt:lpstr>
      <vt:lpstr>PNE Theme Slide Deck</vt:lpstr>
      <vt:lpstr>Guided Undergraduate Training for Shark Segmentation (GUTSS)</vt:lpstr>
      <vt:lpstr>Figma Mockup</vt:lpstr>
      <vt:lpstr>Figma Flowchart</vt:lpstr>
      <vt:lpstr>Research Question</vt:lpstr>
      <vt:lpstr>Potential Survey: Demographics </vt:lpstr>
      <vt:lpstr>Potential Survey: AI Background </vt:lpstr>
      <vt:lpstr>Potential Survey: AI Background Alt</vt:lpstr>
      <vt:lpstr>Potential Survey: Perspectives</vt:lpstr>
      <vt:lpstr>Potential Survey: Questions?</vt:lpstr>
      <vt:lpstr>PowerPoint Presentation</vt:lpstr>
    </vt:vector>
  </TitlesOfParts>
  <Company>UF College of Engineering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Performance Data</dc:title>
  <dc:creator>Cocherell,Teresa D</dc:creator>
  <cp:lastModifiedBy>Wu, Amy</cp:lastModifiedBy>
  <cp:revision>300</cp:revision>
  <cp:lastPrinted>2014-01-31T19:29:42Z</cp:lastPrinted>
  <dcterms:created xsi:type="dcterms:W3CDTF">2013-09-18T13:46:37Z</dcterms:created>
  <dcterms:modified xsi:type="dcterms:W3CDTF">2023-07-27T23:48:33Z</dcterms:modified>
</cp:coreProperties>
</file>