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304" r:id="rId2"/>
    <p:sldId id="302" r:id="rId3"/>
    <p:sldId id="308" r:id="rId4"/>
    <p:sldId id="306" r:id="rId5"/>
    <p:sldId id="307" r:id="rId6"/>
    <p:sldId id="305" r:id="rId7"/>
    <p:sldId id="310" r:id="rId8"/>
    <p:sldId id="309" r:id="rId9"/>
    <p:sldId id="311" r:id="rId10"/>
    <p:sldId id="256" r:id="rId11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  <a:srgbClr val="FF0066"/>
    <a:srgbClr val="00FF00"/>
    <a:srgbClr val="00FFFF"/>
    <a:srgbClr val="FF00FF"/>
    <a:srgbClr val="FF9900"/>
    <a:srgbClr val="00529B"/>
    <a:srgbClr val="FF462C"/>
    <a:srgbClr val="FF4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4" autoAdjust="0"/>
    <p:restoredTop sz="89426" autoAdjust="0"/>
  </p:normalViewPr>
  <p:slideViewPr>
    <p:cSldViewPr snapToGrid="0" snapToObjects="1">
      <p:cViewPr varScale="1">
        <p:scale>
          <a:sx n="63" d="100"/>
          <a:sy n="63" d="100"/>
        </p:scale>
        <p:origin x="274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/>
              <a:pPr>
                <a:defRPr/>
              </a:pPr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60B8F3-4DE0-044E-A0D2-83BDE6C7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3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8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5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for how it can be utilized by students to engage them in ai in a classroom setting and talk to them how the segmentation works</a:t>
            </a:r>
          </a:p>
          <a:p>
            <a:r>
              <a:rPr lang="en-US" dirty="0"/>
              <a:t>Comparison of collegiate faculty and to teachers</a:t>
            </a:r>
          </a:p>
          <a:p>
            <a:r>
              <a:rPr lang="en-US" dirty="0"/>
              <a:t>Muscle for bio</a:t>
            </a:r>
          </a:p>
          <a:p>
            <a:r>
              <a:rPr lang="en-US" dirty="0"/>
              <a:t>Skeleton for archaeology</a:t>
            </a:r>
          </a:p>
          <a:p>
            <a:r>
              <a:rPr lang="en-US" dirty="0"/>
              <a:t>Dissections in a classroom K-12 </a:t>
            </a:r>
            <a:r>
              <a:rPr lang="en-US" dirty="0" err="1"/>
              <a:t>highschool</a:t>
            </a:r>
            <a:endParaRPr lang="en-US" dirty="0"/>
          </a:p>
          <a:p>
            <a:r>
              <a:rPr lang="en-US" dirty="0"/>
              <a:t>Think what a tool would look like; have to submit it for the IRB </a:t>
            </a:r>
          </a:p>
          <a:p>
            <a:r>
              <a:rPr lang="en-US" dirty="0"/>
              <a:t>Mobile app/ desktop top/ VR/ AR app and how to use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7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for how it can be utilized by students to engage them in ai in a classroom setting and talk to them how the segmentation works</a:t>
            </a:r>
          </a:p>
          <a:p>
            <a:r>
              <a:rPr lang="en-US" dirty="0"/>
              <a:t>Comparison of collegiate faculty and to teachers</a:t>
            </a:r>
          </a:p>
          <a:p>
            <a:r>
              <a:rPr lang="en-US" dirty="0"/>
              <a:t>Muscle for bio</a:t>
            </a:r>
          </a:p>
          <a:p>
            <a:r>
              <a:rPr lang="en-US" dirty="0"/>
              <a:t>Skeleton for archaeology</a:t>
            </a:r>
          </a:p>
          <a:p>
            <a:r>
              <a:rPr lang="en-US" dirty="0"/>
              <a:t>Dissections in a classroom K-12 </a:t>
            </a:r>
            <a:r>
              <a:rPr lang="en-US" dirty="0" err="1"/>
              <a:t>highschool</a:t>
            </a:r>
            <a:endParaRPr lang="en-US" dirty="0"/>
          </a:p>
          <a:p>
            <a:r>
              <a:rPr lang="en-US" dirty="0"/>
              <a:t>Think what a tool would look like; have to submit it for the IRB </a:t>
            </a:r>
          </a:p>
          <a:p>
            <a:r>
              <a:rPr lang="en-US" dirty="0"/>
              <a:t>Mobile app/ desktop top/ VR/ AR app and how to use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1676188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095756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2140561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560129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7763657" cy="2611257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821" y="2583842"/>
            <a:ext cx="3657600" cy="2268251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6158" y="2583842"/>
            <a:ext cx="3657600" cy="2268251"/>
          </a:xfrm>
        </p:spPr>
        <p:txBody>
          <a:bodyPr>
            <a:normAutofit/>
          </a:bodyPr>
          <a:lstStyle>
            <a:lvl1pPr>
              <a:defRPr sz="1800" b="0" i="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21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158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300D9-494A-0247-AA2A-551E518BA0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09" y="1524"/>
            <a:ext cx="914129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/>
          <a:srcRect b="90037"/>
          <a:stretch/>
        </p:blipFill>
        <p:spPr>
          <a:xfrm>
            <a:off x="0" y="0"/>
            <a:ext cx="9144000" cy="51241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GUTSS: Grounding Dino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71299" y="3560129"/>
            <a:ext cx="8272701" cy="581025"/>
          </a:xfrm>
        </p:spPr>
        <p:txBody>
          <a:bodyPr/>
          <a:lstStyle/>
          <a:p>
            <a:r>
              <a:rPr lang="en-US" dirty="0"/>
              <a:t>Amy Wu</a:t>
            </a:r>
          </a:p>
          <a:p>
            <a:r>
              <a:rPr lang="en-US" dirty="0"/>
              <a:t>07/19/2023</a:t>
            </a:r>
          </a:p>
        </p:txBody>
      </p:sp>
    </p:spTree>
    <p:extLst>
      <p:ext uri="{BB962C8B-B14F-4D97-AF65-F5344CB8AC3E}">
        <p14:creationId xmlns:p14="http://schemas.microsoft.com/office/powerpoint/2010/main" val="64915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93822" y="1730863"/>
            <a:ext cx="4072234" cy="3022992"/>
          </a:xfrm>
        </p:spPr>
        <p:txBody>
          <a:bodyPr>
            <a:normAutofit/>
          </a:bodyPr>
          <a:lstStyle/>
          <a:p>
            <a:r>
              <a:rPr lang="en-US" dirty="0"/>
              <a:t>What is Grounding Dino? A zero-shot detector (detects without retraining)</a:t>
            </a:r>
          </a:p>
          <a:p>
            <a:pPr lvl="1"/>
            <a:r>
              <a:rPr lang="en-US" dirty="0"/>
              <a:t>Connection to SAM? Gathers input to label and sends it to SAM to detect</a:t>
            </a:r>
          </a:p>
          <a:p>
            <a:pPr lvl="2"/>
            <a:r>
              <a:rPr lang="en-US" dirty="0"/>
              <a:t>Removes the need to label and annotate manually </a:t>
            </a:r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2A3111A-7364-18B0-1626-ACACFC25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462" y="1156297"/>
            <a:ext cx="2296687" cy="1291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34726-C928-3FD3-8E49-353413DBE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474" y="2852153"/>
            <a:ext cx="2068662" cy="1790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A52B0-5DCA-1D04-C892-47D7BEA4A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611" y="916046"/>
            <a:ext cx="2080440" cy="3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5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C7ACF2-3799-AC0A-EE53-397ABC454330}"/>
              </a:ext>
            </a:extLst>
          </p:cNvPr>
          <p:cNvSpPr/>
          <p:nvPr/>
        </p:nvSpPr>
        <p:spPr>
          <a:xfrm>
            <a:off x="496536" y="1730862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C976D9-DCE3-F0E8-33EB-BBA46016CF8C}"/>
              </a:ext>
            </a:extLst>
          </p:cNvPr>
          <p:cNvSpPr/>
          <p:nvPr/>
        </p:nvSpPr>
        <p:spPr>
          <a:xfrm>
            <a:off x="496536" y="2567871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4B652C-C01A-FAD7-0F36-F49405B1AD7B}"/>
              </a:ext>
            </a:extLst>
          </p:cNvPr>
          <p:cNvSpPr/>
          <p:nvPr/>
        </p:nvSpPr>
        <p:spPr>
          <a:xfrm>
            <a:off x="496536" y="3404880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2AA806-A260-77E2-03C4-D287DFAA4E25}"/>
              </a:ext>
            </a:extLst>
          </p:cNvPr>
          <p:cNvSpPr/>
          <p:nvPr/>
        </p:nvSpPr>
        <p:spPr>
          <a:xfrm>
            <a:off x="496536" y="4241889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75424-A0D6-7170-68D5-1F86206501E0}"/>
              </a:ext>
            </a:extLst>
          </p:cNvPr>
          <p:cNvSpPr txBox="1"/>
          <p:nvPr/>
        </p:nvSpPr>
        <p:spPr>
          <a:xfrm>
            <a:off x="602598" y="1815977"/>
            <a:ext cx="208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Text &amp; Image Backbone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214051-A1AC-571D-AF29-7C92320338FC}"/>
              </a:ext>
            </a:extLst>
          </p:cNvPr>
          <p:cNvSpPr txBox="1"/>
          <p:nvPr/>
        </p:nvSpPr>
        <p:spPr>
          <a:xfrm>
            <a:off x="602598" y="2661502"/>
            <a:ext cx="208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Feature Enhancer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0D707C-B27F-9A0A-C934-5D51C9A28B02}"/>
              </a:ext>
            </a:extLst>
          </p:cNvPr>
          <p:cNvSpPr txBox="1"/>
          <p:nvPr/>
        </p:nvSpPr>
        <p:spPr>
          <a:xfrm>
            <a:off x="602598" y="3507027"/>
            <a:ext cx="2080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Language-guided query selection 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04A9D-0CB9-57D6-DFD5-D18BCBEA2F27}"/>
              </a:ext>
            </a:extLst>
          </p:cNvPr>
          <p:cNvSpPr txBox="1"/>
          <p:nvPr/>
        </p:nvSpPr>
        <p:spPr>
          <a:xfrm>
            <a:off x="602598" y="4325537"/>
            <a:ext cx="2080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Cross-modality decoder 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9D554B7-6BE6-BA3B-C79C-B8FD9681549E}"/>
              </a:ext>
            </a:extLst>
          </p:cNvPr>
          <p:cNvCxnSpPr>
            <a:cxnSpLocks/>
            <a:stCxn id="16" idx="0"/>
            <a:endCxn id="8" idx="1"/>
          </p:cNvCxnSpPr>
          <p:nvPr/>
        </p:nvCxnSpPr>
        <p:spPr>
          <a:xfrm rot="5400000" flipH="1" flipV="1">
            <a:off x="2233755" y="939019"/>
            <a:ext cx="200817" cy="13828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BC5539D4-BBE7-5BC5-68C0-958AFF39BC33}"/>
              </a:ext>
            </a:extLst>
          </p:cNvPr>
          <p:cNvCxnSpPr>
            <a:cxnSpLocks/>
            <a:stCxn id="17" idx="0"/>
            <a:endCxn id="12" idx="1"/>
          </p:cNvCxnSpPr>
          <p:nvPr/>
        </p:nvCxnSpPr>
        <p:spPr>
          <a:xfrm rot="5400000" flipH="1" flipV="1">
            <a:off x="2919587" y="1198676"/>
            <a:ext cx="92337" cy="264605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00FD9472-AED0-55DE-E935-E34F13E14F5E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1642728" y="4141219"/>
            <a:ext cx="1534491" cy="1006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0B484CA-A967-0EF9-CB7D-AD5DBE68D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599" y="1257622"/>
            <a:ext cx="4720250" cy="544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F270F3-22FF-A1D4-0839-AB2961F14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782" y="2143519"/>
            <a:ext cx="3996712" cy="664030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E678C01-D388-A558-4B50-3CBE0B1C39BC}"/>
              </a:ext>
            </a:extLst>
          </p:cNvPr>
          <p:cNvCxnSpPr>
            <a:stCxn id="18" idx="0"/>
          </p:cNvCxnSpPr>
          <p:nvPr/>
        </p:nvCxnSpPr>
        <p:spPr>
          <a:xfrm rot="16200000" flipH="1">
            <a:off x="2566274" y="2481333"/>
            <a:ext cx="7759" cy="1854852"/>
          </a:xfrm>
          <a:prstGeom prst="bentConnector4">
            <a:avLst>
              <a:gd name="adj1" fmla="val -2946256"/>
              <a:gd name="adj2" fmla="val 8089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E54C8C6-83DF-34E9-13DB-ECF6F72FD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082" y="3168777"/>
            <a:ext cx="3501694" cy="487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9FF5C6-93DC-4C1F-0A8D-0AED874F2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219" y="3633153"/>
            <a:ext cx="4132553" cy="10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B854C-2CD2-E75D-A27F-C59DB41CF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44" y="579037"/>
            <a:ext cx="3534564" cy="1846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CF641-B0E9-BC87-E66E-7472459A5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439" y="1667677"/>
            <a:ext cx="3008025" cy="2413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C7ACF2-3799-AC0A-EE53-397ABC454330}"/>
              </a:ext>
            </a:extLst>
          </p:cNvPr>
          <p:cNvSpPr/>
          <p:nvPr/>
        </p:nvSpPr>
        <p:spPr>
          <a:xfrm>
            <a:off x="496536" y="1730862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F9228-8FDC-82BC-5BBA-CF6348234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599" y="2465005"/>
            <a:ext cx="2481453" cy="25073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C976D9-DCE3-F0E8-33EB-BBA46016CF8C}"/>
              </a:ext>
            </a:extLst>
          </p:cNvPr>
          <p:cNvSpPr/>
          <p:nvPr/>
        </p:nvSpPr>
        <p:spPr>
          <a:xfrm>
            <a:off x="496536" y="2567871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4B652C-C01A-FAD7-0F36-F49405B1AD7B}"/>
              </a:ext>
            </a:extLst>
          </p:cNvPr>
          <p:cNvSpPr/>
          <p:nvPr/>
        </p:nvSpPr>
        <p:spPr>
          <a:xfrm>
            <a:off x="496536" y="3404880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2AA806-A260-77E2-03C4-D287DFAA4E25}"/>
              </a:ext>
            </a:extLst>
          </p:cNvPr>
          <p:cNvSpPr/>
          <p:nvPr/>
        </p:nvSpPr>
        <p:spPr>
          <a:xfrm>
            <a:off x="496536" y="4241889"/>
            <a:ext cx="2292384" cy="463698"/>
          </a:xfrm>
          <a:prstGeom prst="rect">
            <a:avLst/>
          </a:prstGeom>
          <a:noFill/>
          <a:ln>
            <a:solidFill>
              <a:srgbClr val="0052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75424-A0D6-7170-68D5-1F86206501E0}"/>
              </a:ext>
            </a:extLst>
          </p:cNvPr>
          <p:cNvSpPr txBox="1"/>
          <p:nvPr/>
        </p:nvSpPr>
        <p:spPr>
          <a:xfrm>
            <a:off x="602598" y="1815977"/>
            <a:ext cx="208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Text &amp; Image Backbone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214051-A1AC-571D-AF29-7C92320338FC}"/>
              </a:ext>
            </a:extLst>
          </p:cNvPr>
          <p:cNvSpPr txBox="1"/>
          <p:nvPr/>
        </p:nvSpPr>
        <p:spPr>
          <a:xfrm>
            <a:off x="602598" y="2661502"/>
            <a:ext cx="208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Feature Enhancer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0D707C-B27F-9A0A-C934-5D51C9A28B02}"/>
              </a:ext>
            </a:extLst>
          </p:cNvPr>
          <p:cNvSpPr txBox="1"/>
          <p:nvPr/>
        </p:nvSpPr>
        <p:spPr>
          <a:xfrm>
            <a:off x="602598" y="3507027"/>
            <a:ext cx="2080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Language-guided query selection 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04A9D-0CB9-57D6-DFD5-D18BCBEA2F27}"/>
              </a:ext>
            </a:extLst>
          </p:cNvPr>
          <p:cNvSpPr txBox="1"/>
          <p:nvPr/>
        </p:nvSpPr>
        <p:spPr>
          <a:xfrm>
            <a:off x="602598" y="4325537"/>
            <a:ext cx="2080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Cross-modality decoder 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9D554B7-6BE6-BA3B-C79C-B8FD9681549E}"/>
              </a:ext>
            </a:extLst>
          </p:cNvPr>
          <p:cNvCxnSpPr>
            <a:stCxn id="16" idx="0"/>
            <a:endCxn id="5" idx="1"/>
          </p:cNvCxnSpPr>
          <p:nvPr/>
        </p:nvCxnSpPr>
        <p:spPr>
          <a:xfrm rot="5400000" flipH="1" flipV="1">
            <a:off x="1956510" y="1188328"/>
            <a:ext cx="228752" cy="85631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BC5539D4-BBE7-5BC5-68C0-958AFF39BC33}"/>
              </a:ext>
            </a:extLst>
          </p:cNvPr>
          <p:cNvCxnSpPr>
            <a:stCxn id="17" idx="0"/>
            <a:endCxn id="9" idx="1"/>
          </p:cNvCxnSpPr>
          <p:nvPr/>
        </p:nvCxnSpPr>
        <p:spPr>
          <a:xfrm rot="16200000" flipH="1">
            <a:off x="3487894" y="722704"/>
            <a:ext cx="306377" cy="3996711"/>
          </a:xfrm>
          <a:prstGeom prst="bentConnector4">
            <a:avLst>
              <a:gd name="adj1" fmla="val -74614"/>
              <a:gd name="adj2" fmla="val 6433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00FD9472-AED0-55DE-E935-E34F13E14F5E}"/>
              </a:ext>
            </a:extLst>
          </p:cNvPr>
          <p:cNvCxnSpPr>
            <a:stCxn id="19" idx="0"/>
            <a:endCxn id="11" idx="1"/>
          </p:cNvCxnSpPr>
          <p:nvPr/>
        </p:nvCxnSpPr>
        <p:spPr>
          <a:xfrm rot="5400000" flipH="1" flipV="1">
            <a:off x="2072569" y="3288860"/>
            <a:ext cx="523188" cy="13828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73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93821" y="1730863"/>
            <a:ext cx="7763657" cy="3022992"/>
          </a:xfrm>
        </p:spPr>
        <p:txBody>
          <a:bodyPr>
            <a:normAutofit/>
          </a:bodyPr>
          <a:lstStyle/>
          <a:p>
            <a:r>
              <a:rPr lang="en-US" dirty="0"/>
              <a:t>What does the parameters do for prediction?</a:t>
            </a:r>
          </a:p>
          <a:p>
            <a:pPr lvl="1"/>
            <a:r>
              <a:rPr lang="en-US" dirty="0"/>
              <a:t>Model: the model utilized</a:t>
            </a:r>
          </a:p>
          <a:p>
            <a:pPr lvl="1"/>
            <a:r>
              <a:rPr lang="en-US" dirty="0"/>
              <a:t>Image: the image fed in</a:t>
            </a:r>
          </a:p>
          <a:p>
            <a:pPr lvl="1"/>
            <a:r>
              <a:rPr lang="en-US" dirty="0"/>
              <a:t>Caption: what the box will describe</a:t>
            </a:r>
          </a:p>
          <a:p>
            <a:pPr lvl="1"/>
            <a:r>
              <a:rPr lang="en-US" dirty="0" err="1"/>
              <a:t>Box_threshold</a:t>
            </a:r>
            <a:r>
              <a:rPr lang="en-US" dirty="0"/>
              <a:t>: the box size</a:t>
            </a:r>
          </a:p>
          <a:p>
            <a:pPr lvl="1"/>
            <a:r>
              <a:rPr lang="en-US" dirty="0" err="1"/>
              <a:t>Text_threshold</a:t>
            </a:r>
            <a:r>
              <a:rPr lang="en-US" dirty="0"/>
              <a:t>: the input text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Dino Prediction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6DF62-6785-4B28-730A-71702735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89" y="661506"/>
            <a:ext cx="3115549" cy="12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3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93821" y="1730863"/>
            <a:ext cx="7763657" cy="3022992"/>
          </a:xfrm>
        </p:spPr>
        <p:txBody>
          <a:bodyPr>
            <a:normAutofit/>
          </a:bodyPr>
          <a:lstStyle/>
          <a:p>
            <a:r>
              <a:rPr lang="en-US" dirty="0"/>
              <a:t>What does the parameters do for supervision annotation?</a:t>
            </a:r>
          </a:p>
          <a:p>
            <a:pPr lvl="1"/>
            <a:r>
              <a:rPr lang="en-US" dirty="0"/>
              <a:t>Min Area Percentage</a:t>
            </a:r>
          </a:p>
          <a:p>
            <a:pPr lvl="2"/>
            <a:r>
              <a:rPr lang="en-US" dirty="0"/>
              <a:t>Sets the least number of points in your polygon annotation</a:t>
            </a:r>
          </a:p>
          <a:p>
            <a:pPr lvl="1"/>
            <a:r>
              <a:rPr lang="en-US" dirty="0"/>
              <a:t>Max Area Percentage</a:t>
            </a:r>
          </a:p>
          <a:p>
            <a:pPr lvl="2"/>
            <a:r>
              <a:rPr lang="en-US" dirty="0"/>
              <a:t>Sets the most number of points in your polygon annotation</a:t>
            </a:r>
          </a:p>
          <a:p>
            <a:pPr lvl="1"/>
            <a:r>
              <a:rPr lang="en-US" dirty="0"/>
              <a:t>Approximation Percentage</a:t>
            </a:r>
          </a:p>
          <a:p>
            <a:pPr lvl="2"/>
            <a:r>
              <a:rPr lang="en-US" dirty="0"/>
              <a:t>Sets the size of the annotation files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Dino Annotation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F8119-4422-2EC4-F903-DC9AD26FC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97"/>
          <a:stretch/>
        </p:blipFill>
        <p:spPr>
          <a:xfrm>
            <a:off x="6255683" y="488674"/>
            <a:ext cx="2675605" cy="13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2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Dino 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4CCB5-9419-9AFB-F868-BEC560D3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2" y="1502835"/>
            <a:ext cx="7376808" cy="1130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707967-FBC6-9A9C-64B7-DF467EBFE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776531"/>
            <a:ext cx="7112000" cy="1000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C02C0-A186-D759-C1A4-DE2DFD723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1" b="10376"/>
          <a:stretch/>
        </p:blipFill>
        <p:spPr>
          <a:xfrm>
            <a:off x="467360" y="3812041"/>
            <a:ext cx="6990080" cy="110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365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Dino Labeling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10859-D667-C51B-FC7A-A8A2D17F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796" y="1534523"/>
            <a:ext cx="1783344" cy="886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FD5B7-65CA-7E0C-BAB9-9AACBA16E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856" y="2571750"/>
            <a:ext cx="1778284" cy="1203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BC88CE-AFCE-9BB1-E246-0C32C7E4D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63" y="2571750"/>
            <a:ext cx="1643624" cy="1166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7869FC-E71C-AF4E-2019-063A20C1A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41" y="1561487"/>
            <a:ext cx="1643624" cy="837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C92CAA-6CDA-79A5-E046-56CCDEB5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280" y="2165739"/>
            <a:ext cx="2128352" cy="1189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740F7-DE49-CF2F-415C-7C9844860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8507" y="743161"/>
            <a:ext cx="2229114" cy="1205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B0E581-AC11-3AA6-A550-43E6AA780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5291" y="3539759"/>
            <a:ext cx="2162330" cy="12019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B171A8-24F4-000C-5991-260A4F2C02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7471" y="1550163"/>
            <a:ext cx="2289069" cy="9533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FAD8A1-8573-F947-0FD0-83A1F3119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3686" y="2607353"/>
            <a:ext cx="2289070" cy="9818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EDCD05-6AE8-BE59-70CC-54B0B8565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3686" y="3693080"/>
            <a:ext cx="2316273" cy="9818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2BF836-65AC-F424-64B0-CBDDECE85B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897" y="3850073"/>
            <a:ext cx="1935723" cy="891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72DC57-2C3E-0174-378E-6A98FCFC48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3620" y="3926236"/>
            <a:ext cx="1974405" cy="8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Dino Labeling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C92CAA-6CDA-79A5-E046-56CCDEB5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280" y="2165739"/>
            <a:ext cx="2128352" cy="1189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740F7-DE49-CF2F-415C-7C984486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507" y="743161"/>
            <a:ext cx="2229114" cy="1205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B0E581-AC11-3AA6-A550-43E6AA780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291" y="3539759"/>
            <a:ext cx="2162330" cy="12019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EDCD05-6AE8-BE59-70CC-54B0B8565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686" y="3693080"/>
            <a:ext cx="2316273" cy="9818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2BF836-65AC-F424-64B0-CBDDECE85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897" y="3850073"/>
            <a:ext cx="1935723" cy="891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72DC57-2C3E-0174-378E-6A98FCFC4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3620" y="3926236"/>
            <a:ext cx="1974405" cy="842829"/>
          </a:xfrm>
          <a:prstGeom prst="rect">
            <a:avLst/>
          </a:prstGeom>
        </p:spPr>
      </p:pic>
      <p:pic>
        <p:nvPicPr>
          <p:cNvPr id="3" name="Picture 2" descr="A close-up 's internal organs&#10;&#10;Description automatically generated">
            <a:extLst>
              <a:ext uri="{FF2B5EF4-FFF2-40B4-BE49-F238E27FC236}">
                <a16:creationId xmlns:a16="http://schemas.microsoft.com/office/drawing/2014/main" id="{8A9A6692-5218-A340-08DA-EFD8F8EFEA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20" y="2028825"/>
            <a:ext cx="1447800" cy="1085850"/>
          </a:xfrm>
          <a:prstGeom prst="rect">
            <a:avLst/>
          </a:prstGeom>
        </p:spPr>
      </p:pic>
      <p:pic>
        <p:nvPicPr>
          <p:cNvPr id="4" name="Picture 3" descr="A close-up 's internal organs&#10;&#10;Description automatically generated">
            <a:extLst>
              <a:ext uri="{FF2B5EF4-FFF2-40B4-BE49-F238E27FC236}">
                <a16:creationId xmlns:a16="http://schemas.microsoft.com/office/drawing/2014/main" id="{1D8C0AA3-55FA-7080-A72C-C0F58C8770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8940" y="2026224"/>
            <a:ext cx="1447800" cy="1085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713AA0-9737-CC38-CE5A-C05606D0CBDA}"/>
              </a:ext>
            </a:extLst>
          </p:cNvPr>
          <p:cNvSpPr/>
          <p:nvPr/>
        </p:nvSpPr>
        <p:spPr>
          <a:xfrm>
            <a:off x="4008120" y="2192020"/>
            <a:ext cx="342900" cy="3302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7E989-95EC-B60B-4C98-4886A262CDEC}"/>
              </a:ext>
            </a:extLst>
          </p:cNvPr>
          <p:cNvSpPr/>
          <p:nvPr/>
        </p:nvSpPr>
        <p:spPr>
          <a:xfrm>
            <a:off x="3716020" y="2425700"/>
            <a:ext cx="251460" cy="17268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3F407-7B3E-3BF8-0D36-E91C9D456228}"/>
              </a:ext>
            </a:extLst>
          </p:cNvPr>
          <p:cNvSpPr/>
          <p:nvPr/>
        </p:nvSpPr>
        <p:spPr>
          <a:xfrm>
            <a:off x="3675380" y="2553508"/>
            <a:ext cx="251460" cy="172684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181E39-AED9-5C83-1F08-01E0D3973DB3}"/>
              </a:ext>
            </a:extLst>
          </p:cNvPr>
          <p:cNvSpPr/>
          <p:nvPr/>
        </p:nvSpPr>
        <p:spPr>
          <a:xfrm>
            <a:off x="3967480" y="2569149"/>
            <a:ext cx="251460" cy="17268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16C89C-878D-411A-20A1-5FDA4A994683}"/>
              </a:ext>
            </a:extLst>
          </p:cNvPr>
          <p:cNvSpPr/>
          <p:nvPr/>
        </p:nvSpPr>
        <p:spPr>
          <a:xfrm rot="5400000">
            <a:off x="2684657" y="2469789"/>
            <a:ext cx="875726" cy="25719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B0D14D-7A2C-6C75-C305-A40E36F202E0}"/>
              </a:ext>
            </a:extLst>
          </p:cNvPr>
          <p:cNvSpPr/>
          <p:nvPr/>
        </p:nvSpPr>
        <p:spPr>
          <a:xfrm>
            <a:off x="3213100" y="2357120"/>
            <a:ext cx="533400" cy="257190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D7D88-9708-E633-09B9-B64B5CA3EF37}"/>
              </a:ext>
            </a:extLst>
          </p:cNvPr>
          <p:cNvSpPr/>
          <p:nvPr/>
        </p:nvSpPr>
        <p:spPr>
          <a:xfrm>
            <a:off x="2992120" y="2095500"/>
            <a:ext cx="182880" cy="65021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58DC73-8478-14A1-AB05-DFA3A235CDE9}"/>
              </a:ext>
            </a:extLst>
          </p:cNvPr>
          <p:cNvSpPr/>
          <p:nvPr/>
        </p:nvSpPr>
        <p:spPr>
          <a:xfrm>
            <a:off x="3209247" y="2281293"/>
            <a:ext cx="182880" cy="6502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2779AC-951B-6B45-9F63-8C819113C917}"/>
              </a:ext>
            </a:extLst>
          </p:cNvPr>
          <p:cNvSpPr/>
          <p:nvPr/>
        </p:nvSpPr>
        <p:spPr>
          <a:xfrm>
            <a:off x="3667760" y="2737334"/>
            <a:ext cx="182880" cy="65021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19AA74-6097-3185-EDE1-49E21E0107A4}"/>
              </a:ext>
            </a:extLst>
          </p:cNvPr>
          <p:cNvSpPr/>
          <p:nvPr/>
        </p:nvSpPr>
        <p:spPr>
          <a:xfrm>
            <a:off x="3964940" y="2751742"/>
            <a:ext cx="182880" cy="650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BCC930-B4EA-355B-5570-0E9D2BE95AFB}"/>
              </a:ext>
            </a:extLst>
          </p:cNvPr>
          <p:cNvSpPr/>
          <p:nvPr/>
        </p:nvSpPr>
        <p:spPr>
          <a:xfrm>
            <a:off x="4003040" y="2119630"/>
            <a:ext cx="182880" cy="6502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4F318C-2C1F-E8E6-89C2-1447938588CA}"/>
              </a:ext>
            </a:extLst>
          </p:cNvPr>
          <p:cNvSpPr/>
          <p:nvPr/>
        </p:nvSpPr>
        <p:spPr>
          <a:xfrm>
            <a:off x="3782060" y="2355108"/>
            <a:ext cx="182880" cy="6502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BB02D4-084C-6A17-B991-2B31DD61ED1D}"/>
              </a:ext>
            </a:extLst>
          </p:cNvPr>
          <p:cNvSpPr txBox="1"/>
          <p:nvPr/>
        </p:nvSpPr>
        <p:spPr>
          <a:xfrm>
            <a:off x="2966720" y="2066760"/>
            <a:ext cx="462280" cy="1231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" dirty="0"/>
              <a:t>Liver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EE3287-EE10-692C-8C97-55B78BE988A2}"/>
              </a:ext>
            </a:extLst>
          </p:cNvPr>
          <p:cNvSpPr txBox="1"/>
          <p:nvPr/>
        </p:nvSpPr>
        <p:spPr>
          <a:xfrm>
            <a:off x="3719830" y="2325209"/>
            <a:ext cx="462280" cy="1231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" dirty="0"/>
              <a:t>Duodenum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C7C8B-640F-B335-D062-6BE56A71506B}"/>
              </a:ext>
            </a:extLst>
          </p:cNvPr>
          <p:cNvSpPr txBox="1"/>
          <p:nvPr/>
        </p:nvSpPr>
        <p:spPr>
          <a:xfrm>
            <a:off x="3160987" y="2251574"/>
            <a:ext cx="462280" cy="1231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" dirty="0"/>
              <a:t>Stomach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C50B75-D52F-B58F-CB92-64E69DBB5A5A}"/>
              </a:ext>
            </a:extLst>
          </p:cNvPr>
          <p:cNvSpPr txBox="1"/>
          <p:nvPr/>
        </p:nvSpPr>
        <p:spPr>
          <a:xfrm>
            <a:off x="3612198" y="2707303"/>
            <a:ext cx="462280" cy="1231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" dirty="0"/>
              <a:t>Pancreas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1E5AD1-8E41-87F1-4FF9-39CA845A7A62}"/>
              </a:ext>
            </a:extLst>
          </p:cNvPr>
          <p:cNvSpPr txBox="1"/>
          <p:nvPr/>
        </p:nvSpPr>
        <p:spPr>
          <a:xfrm>
            <a:off x="3916680" y="2708774"/>
            <a:ext cx="462280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" dirty="0"/>
              <a:t>Valvular </a:t>
            </a:r>
          </a:p>
          <a:p>
            <a:r>
              <a:rPr lang="en-US" sz="200" dirty="0"/>
              <a:t>Intestine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40F08F-8150-5E34-4810-6D4F54E19FA4}"/>
              </a:ext>
            </a:extLst>
          </p:cNvPr>
          <p:cNvSpPr txBox="1"/>
          <p:nvPr/>
        </p:nvSpPr>
        <p:spPr>
          <a:xfrm>
            <a:off x="3968157" y="2090584"/>
            <a:ext cx="462280" cy="1231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" dirty="0"/>
              <a:t>Spleen</a:t>
            </a:r>
          </a:p>
        </p:txBody>
      </p:sp>
    </p:spTree>
    <p:extLst>
      <p:ext uri="{BB962C8B-B14F-4D97-AF65-F5344CB8AC3E}">
        <p14:creationId xmlns:p14="http://schemas.microsoft.com/office/powerpoint/2010/main" val="4149245677"/>
      </p:ext>
    </p:extLst>
  </p:cSld>
  <p:clrMapOvr>
    <a:masterClrMapping/>
  </p:clrMapOvr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10403</TotalTime>
  <Words>332</Words>
  <Application>Microsoft Office PowerPoint</Application>
  <PresentationFormat>On-screen Show (16:9)</PresentationFormat>
  <Paragraphs>64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Rockwell</vt:lpstr>
      <vt:lpstr>Wingdings</vt:lpstr>
      <vt:lpstr>PNE Theme Slide Deck</vt:lpstr>
      <vt:lpstr>GUTSS: Grounding Dino</vt:lpstr>
      <vt:lpstr>Introduction</vt:lpstr>
      <vt:lpstr>Description</vt:lpstr>
      <vt:lpstr>Diagrams</vt:lpstr>
      <vt:lpstr>Grounding Dino Prediction</vt:lpstr>
      <vt:lpstr>Grounding Dino Annotation</vt:lpstr>
      <vt:lpstr>Grounding Dino Types</vt:lpstr>
      <vt:lpstr>Grounding Dino Labeling</vt:lpstr>
      <vt:lpstr>Grounding Dino Labeling</vt:lpstr>
      <vt:lpstr>PowerPoint Presentation</vt:lpstr>
    </vt:vector>
  </TitlesOfParts>
  <Company>UF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Wu, Amy</cp:lastModifiedBy>
  <cp:revision>298</cp:revision>
  <cp:lastPrinted>2014-01-31T19:29:42Z</cp:lastPrinted>
  <dcterms:created xsi:type="dcterms:W3CDTF">2013-09-18T13:46:37Z</dcterms:created>
  <dcterms:modified xsi:type="dcterms:W3CDTF">2023-07-27T17:02:48Z</dcterms:modified>
</cp:coreProperties>
</file>