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304" r:id="rId2"/>
    <p:sldId id="302" r:id="rId3"/>
    <p:sldId id="305" r:id="rId4"/>
    <p:sldId id="306" r:id="rId5"/>
    <p:sldId id="307" r:id="rId6"/>
    <p:sldId id="308" r:id="rId7"/>
    <p:sldId id="309" r:id="rId8"/>
    <p:sldId id="311" r:id="rId9"/>
    <p:sldId id="310" r:id="rId10"/>
    <p:sldId id="312" r:id="rId11"/>
    <p:sldId id="256" r:id="rId12"/>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462C"/>
    <a:srgbClr val="FF4A21"/>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4991" autoAdjust="0"/>
  </p:normalViewPr>
  <p:slideViewPr>
    <p:cSldViewPr snapToGrid="0" snapToObjects="1">
      <p:cViewPr varScale="1">
        <p:scale>
          <a:sx n="103" d="100"/>
          <a:sy n="103" d="100"/>
        </p:scale>
        <p:origin x="1304" y="176"/>
      </p:cViewPr>
      <p:guideLst>
        <p:guide orient="horz" pos="1620"/>
        <p:guide pos="2880"/>
      </p:guideLst>
    </p:cSldViewPr>
  </p:slideViewPr>
  <p:notesTextViewPr>
    <p:cViewPr>
      <p:scale>
        <a:sx n="100" d="100"/>
        <a:sy n="100" d="100"/>
      </p:scale>
      <p:origin x="0" y="-20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AC6E28A-33A3-DB4F-9F93-D3B0C6596826}" type="datetimeFigureOut">
              <a:rPr lang="en-US"/>
              <a:pPr>
                <a:defRPr/>
              </a:pPr>
              <a:t>7/14/23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965ECB-F284-854D-818F-5BC971CC7BF3}" type="slidenum">
              <a:rPr lang="en-US"/>
              <a:pPr>
                <a:defRPr/>
              </a:pPr>
              <a:t>‹#›</a:t>
            </a:fld>
            <a:endParaRPr lang="en-US"/>
          </a:p>
        </p:txBody>
      </p:sp>
    </p:spTree>
    <p:extLst>
      <p:ext uri="{BB962C8B-B14F-4D97-AF65-F5344CB8AC3E}">
        <p14:creationId xmlns:p14="http://schemas.microsoft.com/office/powerpoint/2010/main" val="263344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0F85DB7A-A5FF-C04A-A4AA-98B39292EA77}" type="datetimeFigureOut">
              <a:rPr lang="en-US"/>
              <a:pPr>
                <a:defRPr/>
              </a:pPr>
              <a:t>7/14/23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1A60B8F3-4DE0-044E-A0D2-83BDE6C791D5}" type="slidenum">
              <a:rPr lang="en-US"/>
              <a:pPr>
                <a:defRPr/>
              </a:pPr>
              <a:t>‹#›</a:t>
            </a:fld>
            <a:endParaRPr lang="en-US"/>
          </a:p>
        </p:txBody>
      </p:sp>
    </p:spTree>
    <p:extLst>
      <p:ext uri="{BB962C8B-B14F-4D97-AF65-F5344CB8AC3E}">
        <p14:creationId xmlns:p14="http://schemas.microsoft.com/office/powerpoint/2010/main" val="2455649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a:t>
            </a:fld>
            <a:endParaRPr lang="en-US"/>
          </a:p>
        </p:txBody>
      </p:sp>
    </p:spTree>
    <p:extLst>
      <p:ext uri="{BB962C8B-B14F-4D97-AF65-F5344CB8AC3E}">
        <p14:creationId xmlns:p14="http://schemas.microsoft.com/office/powerpoint/2010/main" val="123801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3</a:t>
            </a:fld>
            <a:endParaRPr lang="en-US"/>
          </a:p>
        </p:txBody>
      </p:sp>
    </p:spTree>
    <p:extLst>
      <p:ext uri="{BB962C8B-B14F-4D97-AF65-F5344CB8AC3E}">
        <p14:creationId xmlns:p14="http://schemas.microsoft.com/office/powerpoint/2010/main" val="317970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4</a:t>
            </a:fld>
            <a:endParaRPr lang="en-US"/>
          </a:p>
        </p:txBody>
      </p:sp>
    </p:spTree>
    <p:extLst>
      <p:ext uri="{BB962C8B-B14F-4D97-AF65-F5344CB8AC3E}">
        <p14:creationId xmlns:p14="http://schemas.microsoft.com/office/powerpoint/2010/main" val="303411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Run a part-of-speech tagger and entity </a:t>
            </a:r>
            <a:r>
              <a:rPr lang="en-US" dirty="0" err="1"/>
              <a:t>chunker</a:t>
            </a:r>
            <a:r>
              <a:rPr lang="en-US" dirty="0"/>
              <a:t> over s 2. For each verb in s, find the longest sequence of words w that start with a verb and satisfy syntactic and lexical constraints, merging adjacent matches. 3. For each phrase w, find the nearest noun phrase x to the left which is not a relative pronoun, wh-word or existential “there”. Find the nearest noun phrase y to the right. 4. Assign confidence c to the relation r = (</a:t>
            </a:r>
            <a:r>
              <a:rPr lang="en-US" dirty="0" err="1"/>
              <a:t>x,w</a:t>
            </a:r>
            <a:r>
              <a:rPr lang="en-US" dirty="0"/>
              <a:t>, y) using a confidence classifier and return it. A relation is only accepted if it meets syntactic and lexical constraints. The syntactic constraints ensure that it is a verb-initial sequence that might also include nouns (relations that begin with light verbs like make,</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9</a:t>
            </a:fld>
            <a:endParaRPr lang="en-US"/>
          </a:p>
        </p:txBody>
      </p:sp>
    </p:spTree>
    <p:extLst>
      <p:ext uri="{BB962C8B-B14F-4D97-AF65-F5344CB8AC3E}">
        <p14:creationId xmlns:p14="http://schemas.microsoft.com/office/powerpoint/2010/main" val="239934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task is generally modeled by training two separate supervised systems. The first system decides whether the template is present in a particular sentence. This task is called template recognition or sometimes, in a perhaps confusing bit of template recognition terminology, event recognition. Template recognition can be treated as a text classification task, with features extracted from every sequence of words that was labeled in training documents as filling any slot from the template being detected. The usual set of features can be used: tokens, embeddings, word shapes, part-of-speech tags, syntactic chunk tags, and named entity tags. </a:t>
            </a:r>
          </a:p>
          <a:p>
            <a:pPr marL="228600" indent="-228600">
              <a:buAutoNum type="arabicPeriod"/>
            </a:pPr>
            <a:endParaRPr lang="en-US"/>
          </a:p>
          <a:p>
            <a:pPr marL="228600" indent="-228600">
              <a:buAutoNum type="arabicPeriod"/>
            </a:pPr>
            <a:r>
              <a:rPr lang="en-US"/>
              <a:t>The </a:t>
            </a:r>
            <a:r>
              <a:rPr lang="en-US" dirty="0"/>
              <a:t>second system has the job of role-filler extraction. A separate classifier is role-filler extraction trained to detect each role (LEAD-AIRLINE, AMOUNT, and so on). This can be a binary classifier that is run on every noun-phrase in the parsed input sentence, or a sequence model run over sequences of words. Each role classifier is trained on the labeled data in the training set. Again, the usual set of features can be used, but now trained only on an individual noun phrase or the fillers of a single slot.</a:t>
            </a:r>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10</a:t>
            </a:fld>
            <a:endParaRPr lang="en-US"/>
          </a:p>
        </p:txBody>
      </p:sp>
    </p:spTree>
    <p:extLst>
      <p:ext uri="{BB962C8B-B14F-4D97-AF65-F5344CB8AC3E}">
        <p14:creationId xmlns:p14="http://schemas.microsoft.com/office/powerpoint/2010/main" val="888093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sp>
        <p:nvSpPr>
          <p:cNvPr id="6" name="Title 1"/>
          <p:cNvSpPr>
            <a:spLocks noGrp="1"/>
          </p:cNvSpPr>
          <p:nvPr>
            <p:ph type="title" hasCustomPrompt="1"/>
          </p:nvPr>
        </p:nvSpPr>
        <p:spPr>
          <a:xfrm>
            <a:off x="871298" y="1676188"/>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7" name="Text Placeholder 3"/>
          <p:cNvSpPr>
            <a:spLocks noGrp="1"/>
          </p:cNvSpPr>
          <p:nvPr>
            <p:ph type="body" sz="half" idx="2" hasCustomPrompt="1"/>
          </p:nvPr>
        </p:nvSpPr>
        <p:spPr>
          <a:xfrm>
            <a:off x="871299" y="3095756"/>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127672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0" y="762"/>
            <a:ext cx="9141291" cy="5141976"/>
          </a:xfrm>
          <a:prstGeom prst="rect">
            <a:avLst/>
          </a:prstGeom>
        </p:spPr>
      </p:pic>
      <p:sp>
        <p:nvSpPr>
          <p:cNvPr id="8" name="Title 1"/>
          <p:cNvSpPr>
            <a:spLocks noGrp="1"/>
          </p:cNvSpPr>
          <p:nvPr>
            <p:ph type="title" hasCustomPrompt="1"/>
          </p:nvPr>
        </p:nvSpPr>
        <p:spPr>
          <a:xfrm>
            <a:off x="871298" y="2140561"/>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9" name="Text Placeholder 3"/>
          <p:cNvSpPr>
            <a:spLocks noGrp="1"/>
          </p:cNvSpPr>
          <p:nvPr>
            <p:ph type="body" sz="half" idx="2" hasCustomPrompt="1"/>
          </p:nvPr>
        </p:nvSpPr>
        <p:spPr>
          <a:xfrm>
            <a:off x="871299" y="3560129"/>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28494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2515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5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bwMode="auto">
          <a:xfrm>
            <a:off x="289956" y="1722826"/>
            <a:ext cx="7556500" cy="310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527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21" y="2142597"/>
            <a:ext cx="7763657" cy="2611257"/>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9857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3821" y="2583842"/>
            <a:ext cx="3657600" cy="2268251"/>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4196158" y="2583842"/>
            <a:ext cx="3657600" cy="2268251"/>
          </a:xfrm>
        </p:spPr>
        <p:txBody>
          <a:bodyPr>
            <a:normAutofit/>
          </a:bodyPr>
          <a:lstStyle>
            <a:lvl1pPr>
              <a:defRPr sz="1800" b="0" i="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Text Placeholder 2"/>
          <p:cNvSpPr>
            <a:spLocks noGrp="1"/>
          </p:cNvSpPr>
          <p:nvPr>
            <p:ph type="body" idx="1"/>
          </p:nvPr>
        </p:nvSpPr>
        <p:spPr>
          <a:xfrm>
            <a:off x="293821"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196158"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381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pic>
        <p:nvPicPr>
          <p:cNvPr id="5" name="Picture 4">
            <a:extLst>
              <a:ext uri="{FF2B5EF4-FFF2-40B4-BE49-F238E27FC236}">
                <a16:creationId xmlns:a16="http://schemas.microsoft.com/office/drawing/2014/main" id="{7B1300D9-494A-0247-AA2A-551E518BA0A0}"/>
              </a:ext>
            </a:extLst>
          </p:cNvPr>
          <p:cNvPicPr>
            <a:picLocks noChangeAspect="1"/>
          </p:cNvPicPr>
          <p:nvPr userDrawn="1"/>
        </p:nvPicPr>
        <p:blipFill>
          <a:blip r:embed="rId3"/>
          <a:stretch>
            <a:fillRect/>
          </a:stretch>
        </p:blipFill>
        <p:spPr>
          <a:xfrm>
            <a:off x="-2709" y="1524"/>
            <a:ext cx="9141290" cy="5141976"/>
          </a:xfrm>
          <a:prstGeom prst="rect">
            <a:avLst/>
          </a:prstGeom>
        </p:spPr>
      </p:pic>
    </p:spTree>
    <p:extLst>
      <p:ext uri="{BB962C8B-B14F-4D97-AF65-F5344CB8AC3E}">
        <p14:creationId xmlns:p14="http://schemas.microsoft.com/office/powerpoint/2010/main" val="16367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0"/>
          <a:srcRect b="90037"/>
          <a:stretch/>
        </p:blipFill>
        <p:spPr>
          <a:xfrm>
            <a:off x="0" y="0"/>
            <a:ext cx="9144000" cy="512410"/>
          </a:xfrm>
          <a:prstGeom prst="rect">
            <a:avLst/>
          </a:prstGeom>
        </p:spPr>
      </p:pic>
      <p:sp>
        <p:nvSpPr>
          <p:cNvPr id="1026"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89956" y="1722826"/>
            <a:ext cx="7556500" cy="310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287" r:id="rId1"/>
    <p:sldLayoutId id="2147484289" r:id="rId2"/>
    <p:sldLayoutId id="2147484286" r:id="rId3"/>
    <p:sldLayoutId id="2147484285" r:id="rId4"/>
    <p:sldLayoutId id="2147484267" r:id="rId5"/>
    <p:sldLayoutId id="2147484269" r:id="rId6"/>
    <p:sldLayoutId id="2147484270" r:id="rId7"/>
    <p:sldLayoutId id="2147484265" r:id="rId8"/>
  </p:sldLayoutIdLst>
  <p:txStyles>
    <p:titleStyle>
      <a:lvl1pPr algn="l" rtl="0" eaLnBrk="0" fontAlgn="base" hangingPunct="0">
        <a:spcBef>
          <a:spcPct val="0"/>
        </a:spcBef>
        <a:spcAft>
          <a:spcPct val="0"/>
        </a:spcAft>
        <a:defRPr sz="3600" b="0" kern="1200">
          <a:solidFill>
            <a:schemeClr val="accent1"/>
          </a:solidFill>
          <a:latin typeface="Arial"/>
          <a:ea typeface="MS PGothic" panose="020B0600070205080204" pitchFamily="34" charset="-128"/>
          <a:cs typeface="Arial"/>
        </a:defRPr>
      </a:lvl1pPr>
      <a:lvl2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2"/>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2"/>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2"/>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2"/>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2000" kern="1200">
          <a:solidFill>
            <a:schemeClr val="accent1"/>
          </a:solidFill>
          <a:latin typeface="Cambria"/>
          <a:ea typeface="MS PGothic" panose="020B0600070205080204" pitchFamily="34" charset="-128"/>
          <a:cs typeface="Cambria"/>
        </a:defRPr>
      </a:lvl1pPr>
      <a:lvl2pPr marL="4572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Cambria"/>
          <a:ea typeface="MS PGothic" panose="020B0600070205080204" pitchFamily="34" charset="-128"/>
          <a:cs typeface="Cambria"/>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Cambria"/>
          <a:ea typeface="MS PGothic" panose="020B0600070205080204" pitchFamily="34" charset="-128"/>
          <a:cs typeface="Cambria"/>
        </a:defRPr>
      </a:lvl3pPr>
      <a:lvl4pPr marL="9144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Cambria"/>
          <a:ea typeface="MS PGothic" panose="020B0600070205080204" pitchFamily="34" charset="-128"/>
          <a:cs typeface="Cambria"/>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Cambria"/>
          <a:ea typeface="MS PGothic" panose="020B0600070205080204" pitchFamily="34" charset="-128"/>
          <a:cs typeface="Cambri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Relation and Event Extraction</a:t>
            </a:r>
          </a:p>
        </p:txBody>
      </p:sp>
      <p:sp>
        <p:nvSpPr>
          <p:cNvPr id="5" name="Text Placeholder 4"/>
          <p:cNvSpPr>
            <a:spLocks noGrp="1"/>
          </p:cNvSpPr>
          <p:nvPr>
            <p:ph type="body" sz="half" idx="2"/>
          </p:nvPr>
        </p:nvSpPr>
        <p:spPr>
          <a:xfrm>
            <a:off x="871299" y="3560129"/>
            <a:ext cx="8272701" cy="581025"/>
          </a:xfrm>
        </p:spPr>
        <p:txBody>
          <a:bodyPr/>
          <a:lstStyle/>
          <a:p>
            <a:r>
              <a:rPr lang="en-US" dirty="0"/>
              <a:t>Alexander R. Webber</a:t>
            </a:r>
          </a:p>
        </p:txBody>
      </p:sp>
    </p:spTree>
    <p:extLst>
      <p:ext uri="{BB962C8B-B14F-4D97-AF65-F5344CB8AC3E}">
        <p14:creationId xmlns:p14="http://schemas.microsoft.com/office/powerpoint/2010/main" val="64915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A8391-325C-21F2-274E-3937F15179A5}"/>
              </a:ext>
            </a:extLst>
          </p:cNvPr>
          <p:cNvSpPr>
            <a:spLocks noGrp="1"/>
          </p:cNvSpPr>
          <p:nvPr>
            <p:ph type="title"/>
          </p:nvPr>
        </p:nvSpPr>
        <p:spPr>
          <a:xfrm>
            <a:off x="289955" y="893853"/>
            <a:ext cx="7956577" cy="837009"/>
          </a:xfrm>
        </p:spPr>
        <p:txBody>
          <a:bodyPr/>
          <a:lstStyle/>
          <a:p>
            <a:r>
              <a:rPr lang="en-US" dirty="0"/>
              <a:t>Event Extraction - Template Filling</a:t>
            </a:r>
            <a:br>
              <a:rPr lang="en-US" dirty="0"/>
            </a:br>
            <a:endParaRPr lang="en-US" dirty="0"/>
          </a:p>
        </p:txBody>
      </p:sp>
      <p:pic>
        <p:nvPicPr>
          <p:cNvPr id="7" name="Picture 6" descr="A white background with black text&#10;&#10;Description automatically generated">
            <a:extLst>
              <a:ext uri="{FF2B5EF4-FFF2-40B4-BE49-F238E27FC236}">
                <a16:creationId xmlns:a16="http://schemas.microsoft.com/office/drawing/2014/main" id="{6F96D8AF-40F4-E025-21FD-41428798C8D8}"/>
              </a:ext>
            </a:extLst>
          </p:cNvPr>
          <p:cNvPicPr>
            <a:picLocks noChangeAspect="1"/>
          </p:cNvPicPr>
          <p:nvPr/>
        </p:nvPicPr>
        <p:blipFill>
          <a:blip r:embed="rId3"/>
          <a:stretch>
            <a:fillRect/>
          </a:stretch>
        </p:blipFill>
        <p:spPr>
          <a:xfrm>
            <a:off x="553463" y="1730862"/>
            <a:ext cx="7429559" cy="1576516"/>
          </a:xfrm>
          <a:prstGeom prst="rect">
            <a:avLst/>
          </a:prstGeom>
        </p:spPr>
      </p:pic>
    </p:spTree>
    <p:extLst>
      <p:ext uri="{BB962C8B-B14F-4D97-AF65-F5344CB8AC3E}">
        <p14:creationId xmlns:p14="http://schemas.microsoft.com/office/powerpoint/2010/main" val="113040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Introduction</a:t>
            </a:r>
          </a:p>
        </p:txBody>
      </p:sp>
      <p:pic>
        <p:nvPicPr>
          <p:cNvPr id="9" name="Content Placeholder 8" descr="Diagram of a diagram&#10;&#10;Description automatically generated">
            <a:extLst>
              <a:ext uri="{FF2B5EF4-FFF2-40B4-BE49-F238E27FC236}">
                <a16:creationId xmlns:a16="http://schemas.microsoft.com/office/drawing/2014/main" id="{77323B24-C95E-3503-0702-C11F2FEF1FBA}"/>
              </a:ext>
            </a:extLst>
          </p:cNvPr>
          <p:cNvPicPr>
            <a:picLocks noGrp="1" noChangeAspect="1"/>
          </p:cNvPicPr>
          <p:nvPr>
            <p:ph sz="half" idx="1"/>
          </p:nvPr>
        </p:nvPicPr>
        <p:blipFill>
          <a:blip r:embed="rId3"/>
          <a:stretch>
            <a:fillRect/>
          </a:stretch>
        </p:blipFill>
        <p:spPr>
          <a:xfrm>
            <a:off x="2390769" y="1730862"/>
            <a:ext cx="4362461" cy="2002716"/>
          </a:xfrm>
        </p:spPr>
      </p:pic>
      <p:pic>
        <p:nvPicPr>
          <p:cNvPr id="11" name="Picture 10" descr="A blue and black text&#10;&#10;Description automatically generated">
            <a:extLst>
              <a:ext uri="{FF2B5EF4-FFF2-40B4-BE49-F238E27FC236}">
                <a16:creationId xmlns:a16="http://schemas.microsoft.com/office/drawing/2014/main" id="{53C5BCF5-FB7A-EF9A-CC47-0E35D0A8D48F}"/>
              </a:ext>
            </a:extLst>
          </p:cNvPr>
          <p:cNvPicPr>
            <a:picLocks noChangeAspect="1"/>
          </p:cNvPicPr>
          <p:nvPr/>
        </p:nvPicPr>
        <p:blipFill>
          <a:blip r:embed="rId4"/>
          <a:stretch>
            <a:fillRect/>
          </a:stretch>
        </p:blipFill>
        <p:spPr>
          <a:xfrm>
            <a:off x="1785667" y="3791162"/>
            <a:ext cx="5572664" cy="1034617"/>
          </a:xfrm>
          <a:prstGeom prst="rect">
            <a:avLst/>
          </a:prstGeom>
        </p:spPr>
      </p:pic>
    </p:spTree>
    <p:extLst>
      <p:ext uri="{BB962C8B-B14F-4D97-AF65-F5344CB8AC3E}">
        <p14:creationId xmlns:p14="http://schemas.microsoft.com/office/powerpoint/2010/main" val="317395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956" y="893853"/>
            <a:ext cx="7905138" cy="837009"/>
          </a:xfrm>
        </p:spPr>
        <p:txBody>
          <a:bodyPr/>
          <a:lstStyle/>
          <a:p>
            <a:r>
              <a:rPr lang="en-US" dirty="0"/>
              <a:t>Relation Detection – Pattern Matching</a:t>
            </a:r>
          </a:p>
        </p:txBody>
      </p:sp>
      <p:pic>
        <p:nvPicPr>
          <p:cNvPr id="5" name="Content Placeholder 4" descr="A close up of text&#10;&#10;Description automatically generated">
            <a:extLst>
              <a:ext uri="{FF2B5EF4-FFF2-40B4-BE49-F238E27FC236}">
                <a16:creationId xmlns:a16="http://schemas.microsoft.com/office/drawing/2014/main" id="{2CEDA7BE-D509-16CD-1BAE-AF96FCB6B137}"/>
              </a:ext>
            </a:extLst>
          </p:cNvPr>
          <p:cNvPicPr>
            <a:picLocks noGrp="1" noChangeAspect="1"/>
          </p:cNvPicPr>
          <p:nvPr>
            <p:ph sz="half" idx="1"/>
          </p:nvPr>
        </p:nvPicPr>
        <p:blipFill>
          <a:blip r:embed="rId3"/>
          <a:stretch>
            <a:fillRect/>
          </a:stretch>
        </p:blipFill>
        <p:spPr>
          <a:xfrm>
            <a:off x="1780045" y="1981814"/>
            <a:ext cx="5583909" cy="2267833"/>
          </a:xfrm>
        </p:spPr>
      </p:pic>
    </p:spTree>
    <p:extLst>
      <p:ext uri="{BB962C8B-B14F-4D97-AF65-F5344CB8AC3E}">
        <p14:creationId xmlns:p14="http://schemas.microsoft.com/office/powerpoint/2010/main" val="343148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956" y="893853"/>
            <a:ext cx="7991402" cy="837009"/>
          </a:xfrm>
        </p:spPr>
        <p:txBody>
          <a:bodyPr/>
          <a:lstStyle/>
          <a:p>
            <a:r>
              <a:rPr lang="en-US" dirty="0"/>
              <a:t>Relation Detection – Supervised</a:t>
            </a:r>
          </a:p>
        </p:txBody>
      </p:sp>
      <p:pic>
        <p:nvPicPr>
          <p:cNvPr id="5" name="Content Placeholder 4">
            <a:extLst>
              <a:ext uri="{FF2B5EF4-FFF2-40B4-BE49-F238E27FC236}">
                <a16:creationId xmlns:a16="http://schemas.microsoft.com/office/drawing/2014/main" id="{C06E72BA-DF27-B11A-AB13-2ED332EBE2F6}"/>
              </a:ext>
            </a:extLst>
          </p:cNvPr>
          <p:cNvPicPr>
            <a:picLocks noGrp="1" noChangeAspect="1"/>
          </p:cNvPicPr>
          <p:nvPr>
            <p:ph sz="half" idx="1"/>
          </p:nvPr>
        </p:nvPicPr>
        <p:blipFill>
          <a:blip r:embed="rId3"/>
          <a:stretch>
            <a:fillRect/>
          </a:stretch>
        </p:blipFill>
        <p:spPr>
          <a:xfrm>
            <a:off x="2121559" y="1730862"/>
            <a:ext cx="4900882" cy="412784"/>
          </a:xfrm>
        </p:spPr>
      </p:pic>
      <p:sp>
        <p:nvSpPr>
          <p:cNvPr id="10" name="Content Placeholder 1">
            <a:extLst>
              <a:ext uri="{FF2B5EF4-FFF2-40B4-BE49-F238E27FC236}">
                <a16:creationId xmlns:a16="http://schemas.microsoft.com/office/drawing/2014/main" id="{9B804D0C-A1DD-EEB4-3581-8D0D0B28D829}"/>
              </a:ext>
            </a:extLst>
          </p:cNvPr>
          <p:cNvSpPr txBox="1">
            <a:spLocks/>
          </p:cNvSpPr>
          <p:nvPr/>
        </p:nvSpPr>
        <p:spPr bwMode="auto">
          <a:xfrm>
            <a:off x="289957" y="2567871"/>
            <a:ext cx="7767522" cy="2185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1800" kern="1200">
                <a:solidFill>
                  <a:schemeClr val="accent1"/>
                </a:solidFill>
                <a:latin typeface="Cambria"/>
                <a:ea typeface="MS PGothic" panose="020B0600070205080204" pitchFamily="34" charset="-128"/>
                <a:cs typeface="Cambria"/>
              </a:defRPr>
            </a:lvl1pPr>
            <a:lvl2pPr marL="457200" indent="-228600" algn="l" rtl="0" eaLnBrk="0" fontAlgn="base" hangingPunct="0">
              <a:spcBef>
                <a:spcPts val="600"/>
              </a:spcBef>
              <a:spcAft>
                <a:spcPct val="0"/>
              </a:spcAft>
              <a:buClr>
                <a:schemeClr val="accent3"/>
              </a:buClr>
              <a:buSzPct val="75000"/>
              <a:buFont typeface="Wingdings" charset="2"/>
              <a:buChar char="n"/>
              <a:defRPr sz="1800" kern="1200">
                <a:solidFill>
                  <a:schemeClr val="accent1"/>
                </a:solidFill>
                <a:latin typeface="Cambria"/>
                <a:ea typeface="MS PGothic" panose="020B0600070205080204" pitchFamily="34" charset="-128"/>
                <a:cs typeface="Cambria"/>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sz="1800" kern="1200">
                <a:solidFill>
                  <a:schemeClr val="accent1"/>
                </a:solidFill>
                <a:latin typeface="Cambria"/>
                <a:ea typeface="MS PGothic" panose="020B0600070205080204" pitchFamily="34" charset="-128"/>
                <a:cs typeface="Cambria"/>
              </a:defRPr>
            </a:lvl3pPr>
            <a:lvl4pPr marL="914400" indent="-228600" algn="l" rtl="0" eaLnBrk="0" fontAlgn="base" hangingPunct="0">
              <a:spcBef>
                <a:spcPts val="600"/>
              </a:spcBef>
              <a:spcAft>
                <a:spcPct val="0"/>
              </a:spcAft>
              <a:buClr>
                <a:schemeClr val="accent3"/>
              </a:buClr>
              <a:buSzPct val="75000"/>
              <a:buFont typeface="Wingdings" charset="2"/>
              <a:buChar char="n"/>
              <a:defRPr sz="1800" kern="1200">
                <a:solidFill>
                  <a:schemeClr val="accent1"/>
                </a:solidFill>
                <a:latin typeface="Cambria"/>
                <a:ea typeface="MS PGothic" panose="020B0600070205080204" pitchFamily="34" charset="-128"/>
                <a:cs typeface="Cambria"/>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sz="1800" kern="1200">
                <a:solidFill>
                  <a:schemeClr val="accent1"/>
                </a:solidFill>
                <a:latin typeface="Cambria"/>
                <a:ea typeface="MS PGothic" panose="020B0600070205080204" pitchFamily="34" charset="-128"/>
                <a:cs typeface="Cambri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defTabSz="914400"/>
            <a:r>
              <a:rPr lang="en-US" dirty="0"/>
              <a:t>Word Features</a:t>
            </a:r>
          </a:p>
          <a:p>
            <a:pPr defTabSz="914400"/>
            <a:r>
              <a:rPr lang="en-US" dirty="0"/>
              <a:t>Named Entity Features</a:t>
            </a:r>
          </a:p>
          <a:p>
            <a:pPr defTabSz="914400"/>
            <a:r>
              <a:rPr lang="en-US" dirty="0"/>
              <a:t>Syntactic Structure Features</a:t>
            </a:r>
          </a:p>
        </p:txBody>
      </p:sp>
    </p:spTree>
    <p:extLst>
      <p:ext uri="{BB962C8B-B14F-4D97-AF65-F5344CB8AC3E}">
        <p14:creationId xmlns:p14="http://schemas.microsoft.com/office/powerpoint/2010/main" val="154987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85D494-92FB-CF1C-09ED-5467B5F1A291}"/>
              </a:ext>
            </a:extLst>
          </p:cNvPr>
          <p:cNvSpPr>
            <a:spLocks noGrp="1"/>
          </p:cNvSpPr>
          <p:nvPr>
            <p:ph type="body" sz="half" idx="10"/>
          </p:nvPr>
        </p:nvSpPr>
        <p:spPr/>
        <p:txBody>
          <a:bodyPr/>
          <a:lstStyle/>
          <a:p>
            <a:r>
              <a:rPr lang="en-US" dirty="0"/>
              <a:t>Word Features</a:t>
            </a:r>
          </a:p>
        </p:txBody>
      </p:sp>
      <p:sp>
        <p:nvSpPr>
          <p:cNvPr id="4" name="Title 3">
            <a:extLst>
              <a:ext uri="{FF2B5EF4-FFF2-40B4-BE49-F238E27FC236}">
                <a16:creationId xmlns:a16="http://schemas.microsoft.com/office/drawing/2014/main" id="{349A8391-325C-21F2-274E-3937F15179A5}"/>
              </a:ext>
            </a:extLst>
          </p:cNvPr>
          <p:cNvSpPr>
            <a:spLocks noGrp="1"/>
          </p:cNvSpPr>
          <p:nvPr>
            <p:ph type="title"/>
          </p:nvPr>
        </p:nvSpPr>
        <p:spPr>
          <a:xfrm>
            <a:off x="289955" y="893853"/>
            <a:ext cx="7956577" cy="837009"/>
          </a:xfrm>
        </p:spPr>
        <p:txBody>
          <a:bodyPr/>
          <a:lstStyle/>
          <a:p>
            <a:r>
              <a:rPr lang="en-US" dirty="0"/>
              <a:t>Relation Detection – Supervised</a:t>
            </a:r>
          </a:p>
        </p:txBody>
      </p:sp>
      <p:pic>
        <p:nvPicPr>
          <p:cNvPr id="6" name="Picture 5" descr="A close-up of a text&#10;&#10;Description automatically generated">
            <a:extLst>
              <a:ext uri="{FF2B5EF4-FFF2-40B4-BE49-F238E27FC236}">
                <a16:creationId xmlns:a16="http://schemas.microsoft.com/office/drawing/2014/main" id="{36FCDF71-59AA-5199-66AE-06BF7D629A52}"/>
              </a:ext>
            </a:extLst>
          </p:cNvPr>
          <p:cNvPicPr>
            <a:picLocks noChangeAspect="1"/>
          </p:cNvPicPr>
          <p:nvPr/>
        </p:nvPicPr>
        <p:blipFill>
          <a:blip r:embed="rId2"/>
          <a:stretch>
            <a:fillRect/>
          </a:stretch>
        </p:blipFill>
        <p:spPr>
          <a:xfrm>
            <a:off x="289955" y="2081315"/>
            <a:ext cx="6170083" cy="2703635"/>
          </a:xfrm>
          <a:prstGeom prst="rect">
            <a:avLst/>
          </a:prstGeom>
        </p:spPr>
      </p:pic>
    </p:spTree>
    <p:extLst>
      <p:ext uri="{BB962C8B-B14F-4D97-AF65-F5344CB8AC3E}">
        <p14:creationId xmlns:p14="http://schemas.microsoft.com/office/powerpoint/2010/main" val="286527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85D494-92FB-CF1C-09ED-5467B5F1A291}"/>
              </a:ext>
            </a:extLst>
          </p:cNvPr>
          <p:cNvSpPr>
            <a:spLocks noGrp="1"/>
          </p:cNvSpPr>
          <p:nvPr>
            <p:ph type="body" sz="half" idx="10"/>
          </p:nvPr>
        </p:nvSpPr>
        <p:spPr/>
        <p:txBody>
          <a:bodyPr/>
          <a:lstStyle/>
          <a:p>
            <a:r>
              <a:rPr lang="en-US" dirty="0"/>
              <a:t>Named Entity Features</a:t>
            </a:r>
          </a:p>
        </p:txBody>
      </p:sp>
      <p:sp>
        <p:nvSpPr>
          <p:cNvPr id="4" name="Title 3">
            <a:extLst>
              <a:ext uri="{FF2B5EF4-FFF2-40B4-BE49-F238E27FC236}">
                <a16:creationId xmlns:a16="http://schemas.microsoft.com/office/drawing/2014/main" id="{349A8391-325C-21F2-274E-3937F15179A5}"/>
              </a:ext>
            </a:extLst>
          </p:cNvPr>
          <p:cNvSpPr>
            <a:spLocks noGrp="1"/>
          </p:cNvSpPr>
          <p:nvPr>
            <p:ph type="title"/>
          </p:nvPr>
        </p:nvSpPr>
        <p:spPr>
          <a:xfrm>
            <a:off x="289955" y="893853"/>
            <a:ext cx="7956577" cy="837009"/>
          </a:xfrm>
        </p:spPr>
        <p:txBody>
          <a:bodyPr/>
          <a:lstStyle/>
          <a:p>
            <a:r>
              <a:rPr lang="en-US" dirty="0"/>
              <a:t>Relation Detection – Supervised</a:t>
            </a:r>
          </a:p>
        </p:txBody>
      </p:sp>
      <p:pic>
        <p:nvPicPr>
          <p:cNvPr id="5" name="Picture 4" descr="A close-up of a white background&#10;&#10;Description automatically generated">
            <a:extLst>
              <a:ext uri="{FF2B5EF4-FFF2-40B4-BE49-F238E27FC236}">
                <a16:creationId xmlns:a16="http://schemas.microsoft.com/office/drawing/2014/main" id="{45921FAE-360E-1F1D-3099-DD11B53BB5B7}"/>
              </a:ext>
            </a:extLst>
          </p:cNvPr>
          <p:cNvPicPr>
            <a:picLocks noChangeAspect="1"/>
          </p:cNvPicPr>
          <p:nvPr/>
        </p:nvPicPr>
        <p:blipFill>
          <a:blip r:embed="rId2"/>
          <a:stretch>
            <a:fillRect/>
          </a:stretch>
        </p:blipFill>
        <p:spPr>
          <a:xfrm>
            <a:off x="285078" y="2081315"/>
            <a:ext cx="7772400" cy="1980987"/>
          </a:xfrm>
          <a:prstGeom prst="rect">
            <a:avLst/>
          </a:prstGeom>
        </p:spPr>
      </p:pic>
    </p:spTree>
    <p:extLst>
      <p:ext uri="{BB962C8B-B14F-4D97-AF65-F5344CB8AC3E}">
        <p14:creationId xmlns:p14="http://schemas.microsoft.com/office/powerpoint/2010/main" val="268273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85D494-92FB-CF1C-09ED-5467B5F1A291}"/>
              </a:ext>
            </a:extLst>
          </p:cNvPr>
          <p:cNvSpPr>
            <a:spLocks noGrp="1"/>
          </p:cNvSpPr>
          <p:nvPr>
            <p:ph type="body" sz="half" idx="10"/>
          </p:nvPr>
        </p:nvSpPr>
        <p:spPr/>
        <p:txBody>
          <a:bodyPr/>
          <a:lstStyle/>
          <a:p>
            <a:r>
              <a:rPr lang="en-US" dirty="0"/>
              <a:t>Syntactic Structure Features</a:t>
            </a:r>
          </a:p>
        </p:txBody>
      </p:sp>
      <p:sp>
        <p:nvSpPr>
          <p:cNvPr id="4" name="Title 3">
            <a:extLst>
              <a:ext uri="{FF2B5EF4-FFF2-40B4-BE49-F238E27FC236}">
                <a16:creationId xmlns:a16="http://schemas.microsoft.com/office/drawing/2014/main" id="{349A8391-325C-21F2-274E-3937F15179A5}"/>
              </a:ext>
            </a:extLst>
          </p:cNvPr>
          <p:cNvSpPr>
            <a:spLocks noGrp="1"/>
          </p:cNvSpPr>
          <p:nvPr>
            <p:ph type="title"/>
          </p:nvPr>
        </p:nvSpPr>
        <p:spPr>
          <a:xfrm>
            <a:off x="289955" y="893853"/>
            <a:ext cx="7956577" cy="837009"/>
          </a:xfrm>
        </p:spPr>
        <p:txBody>
          <a:bodyPr/>
          <a:lstStyle/>
          <a:p>
            <a:r>
              <a:rPr lang="en-US" dirty="0"/>
              <a:t>Relation Detection – Supervised</a:t>
            </a:r>
          </a:p>
        </p:txBody>
      </p:sp>
      <p:pic>
        <p:nvPicPr>
          <p:cNvPr id="6" name="Picture 5" descr="A close-up of a white background&#10;&#10;Description automatically generated">
            <a:extLst>
              <a:ext uri="{FF2B5EF4-FFF2-40B4-BE49-F238E27FC236}">
                <a16:creationId xmlns:a16="http://schemas.microsoft.com/office/drawing/2014/main" id="{CCDE09CD-DC46-FF8B-B35F-3CD203957451}"/>
              </a:ext>
            </a:extLst>
          </p:cNvPr>
          <p:cNvPicPr>
            <a:picLocks noChangeAspect="1"/>
          </p:cNvPicPr>
          <p:nvPr/>
        </p:nvPicPr>
        <p:blipFill>
          <a:blip r:embed="rId2"/>
          <a:stretch>
            <a:fillRect/>
          </a:stretch>
        </p:blipFill>
        <p:spPr>
          <a:xfrm>
            <a:off x="289955" y="2081315"/>
            <a:ext cx="6172200" cy="1549400"/>
          </a:xfrm>
          <a:prstGeom prst="rect">
            <a:avLst/>
          </a:prstGeom>
        </p:spPr>
      </p:pic>
    </p:spTree>
    <p:extLst>
      <p:ext uri="{BB962C8B-B14F-4D97-AF65-F5344CB8AC3E}">
        <p14:creationId xmlns:p14="http://schemas.microsoft.com/office/powerpoint/2010/main" val="39730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85D494-92FB-CF1C-09ED-5467B5F1A291}"/>
              </a:ext>
            </a:extLst>
          </p:cNvPr>
          <p:cNvSpPr>
            <a:spLocks noGrp="1"/>
          </p:cNvSpPr>
          <p:nvPr>
            <p:ph type="body" sz="half" idx="10"/>
          </p:nvPr>
        </p:nvSpPr>
        <p:spPr/>
        <p:txBody>
          <a:bodyPr/>
          <a:lstStyle/>
          <a:p>
            <a:r>
              <a:rPr lang="en-US" dirty="0" err="1"/>
              <a:t>Boostrapping</a:t>
            </a:r>
            <a:endParaRPr lang="en-US" dirty="0"/>
          </a:p>
        </p:txBody>
      </p:sp>
      <p:sp>
        <p:nvSpPr>
          <p:cNvPr id="4" name="Title 3">
            <a:extLst>
              <a:ext uri="{FF2B5EF4-FFF2-40B4-BE49-F238E27FC236}">
                <a16:creationId xmlns:a16="http://schemas.microsoft.com/office/drawing/2014/main" id="{349A8391-325C-21F2-274E-3937F15179A5}"/>
              </a:ext>
            </a:extLst>
          </p:cNvPr>
          <p:cNvSpPr>
            <a:spLocks noGrp="1"/>
          </p:cNvSpPr>
          <p:nvPr>
            <p:ph type="title"/>
          </p:nvPr>
        </p:nvSpPr>
        <p:spPr>
          <a:xfrm>
            <a:off x="289955" y="893853"/>
            <a:ext cx="7956577" cy="837009"/>
          </a:xfrm>
        </p:spPr>
        <p:txBody>
          <a:bodyPr/>
          <a:lstStyle/>
          <a:p>
            <a:r>
              <a:rPr lang="en-US" dirty="0"/>
              <a:t>Relation Detection – </a:t>
            </a:r>
            <a:r>
              <a:rPr lang="en-US" dirty="0" err="1"/>
              <a:t>Semisupervised</a:t>
            </a:r>
            <a:endParaRPr lang="en-US" dirty="0"/>
          </a:p>
        </p:txBody>
      </p:sp>
      <p:pic>
        <p:nvPicPr>
          <p:cNvPr id="5" name="Picture 4" descr="A close-up of a text&#10;&#10;Description automatically generated">
            <a:extLst>
              <a:ext uri="{FF2B5EF4-FFF2-40B4-BE49-F238E27FC236}">
                <a16:creationId xmlns:a16="http://schemas.microsoft.com/office/drawing/2014/main" id="{A5710071-D357-3359-9A60-236A062C5584}"/>
              </a:ext>
            </a:extLst>
          </p:cNvPr>
          <p:cNvPicPr>
            <a:picLocks noChangeAspect="1"/>
          </p:cNvPicPr>
          <p:nvPr/>
        </p:nvPicPr>
        <p:blipFill>
          <a:blip r:embed="rId2"/>
          <a:stretch>
            <a:fillRect/>
          </a:stretch>
        </p:blipFill>
        <p:spPr>
          <a:xfrm>
            <a:off x="289955" y="2571750"/>
            <a:ext cx="4577502" cy="1119085"/>
          </a:xfrm>
          <a:prstGeom prst="rect">
            <a:avLst/>
          </a:prstGeom>
        </p:spPr>
      </p:pic>
      <p:pic>
        <p:nvPicPr>
          <p:cNvPr id="8" name="Picture 7" descr="A close up of words&#10;&#10;Description automatically generated">
            <a:extLst>
              <a:ext uri="{FF2B5EF4-FFF2-40B4-BE49-F238E27FC236}">
                <a16:creationId xmlns:a16="http://schemas.microsoft.com/office/drawing/2014/main" id="{F03CA570-0E4D-69D3-2C00-4945B918CA57}"/>
              </a:ext>
            </a:extLst>
          </p:cNvPr>
          <p:cNvPicPr>
            <a:picLocks noChangeAspect="1"/>
          </p:cNvPicPr>
          <p:nvPr/>
        </p:nvPicPr>
        <p:blipFill>
          <a:blip r:embed="rId3"/>
          <a:stretch>
            <a:fillRect/>
          </a:stretch>
        </p:blipFill>
        <p:spPr>
          <a:xfrm>
            <a:off x="5058422" y="2772793"/>
            <a:ext cx="3795623" cy="708516"/>
          </a:xfrm>
          <a:prstGeom prst="rect">
            <a:avLst/>
          </a:prstGeom>
        </p:spPr>
      </p:pic>
    </p:spTree>
    <p:extLst>
      <p:ext uri="{BB962C8B-B14F-4D97-AF65-F5344CB8AC3E}">
        <p14:creationId xmlns:p14="http://schemas.microsoft.com/office/powerpoint/2010/main" val="219751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85D494-92FB-CF1C-09ED-5467B5F1A291}"/>
              </a:ext>
            </a:extLst>
          </p:cNvPr>
          <p:cNvSpPr>
            <a:spLocks noGrp="1"/>
          </p:cNvSpPr>
          <p:nvPr>
            <p:ph type="body" sz="half" idx="10"/>
          </p:nvPr>
        </p:nvSpPr>
        <p:spPr/>
        <p:txBody>
          <a:bodyPr/>
          <a:lstStyle/>
          <a:p>
            <a:r>
              <a:rPr lang="en-US" dirty="0" err="1"/>
              <a:t>ReVerb</a:t>
            </a:r>
            <a:endParaRPr lang="en-US" dirty="0"/>
          </a:p>
        </p:txBody>
      </p:sp>
      <p:sp>
        <p:nvSpPr>
          <p:cNvPr id="4" name="Title 3">
            <a:extLst>
              <a:ext uri="{FF2B5EF4-FFF2-40B4-BE49-F238E27FC236}">
                <a16:creationId xmlns:a16="http://schemas.microsoft.com/office/drawing/2014/main" id="{349A8391-325C-21F2-274E-3937F15179A5}"/>
              </a:ext>
            </a:extLst>
          </p:cNvPr>
          <p:cNvSpPr>
            <a:spLocks noGrp="1"/>
          </p:cNvSpPr>
          <p:nvPr>
            <p:ph type="title"/>
          </p:nvPr>
        </p:nvSpPr>
        <p:spPr>
          <a:xfrm>
            <a:off x="289955" y="893853"/>
            <a:ext cx="7956577" cy="837009"/>
          </a:xfrm>
        </p:spPr>
        <p:txBody>
          <a:bodyPr/>
          <a:lstStyle/>
          <a:p>
            <a:r>
              <a:rPr lang="en-US" dirty="0"/>
              <a:t>Relation Detection – Unsupervised</a:t>
            </a:r>
          </a:p>
        </p:txBody>
      </p:sp>
      <p:pic>
        <p:nvPicPr>
          <p:cNvPr id="2" name="Picture 1">
            <a:extLst>
              <a:ext uri="{FF2B5EF4-FFF2-40B4-BE49-F238E27FC236}">
                <a16:creationId xmlns:a16="http://schemas.microsoft.com/office/drawing/2014/main" id="{6286CC4C-BA8B-FA33-74BC-065FD3E9144A}"/>
              </a:ext>
            </a:extLst>
          </p:cNvPr>
          <p:cNvPicPr>
            <a:picLocks noChangeAspect="1"/>
          </p:cNvPicPr>
          <p:nvPr/>
        </p:nvPicPr>
        <p:blipFill>
          <a:blip r:embed="rId3"/>
          <a:stretch>
            <a:fillRect/>
          </a:stretch>
        </p:blipFill>
        <p:spPr>
          <a:xfrm>
            <a:off x="5053213" y="2081031"/>
            <a:ext cx="3796966" cy="1984342"/>
          </a:xfrm>
          <a:prstGeom prst="rect">
            <a:avLst/>
          </a:prstGeom>
        </p:spPr>
      </p:pic>
      <p:sp>
        <p:nvSpPr>
          <p:cNvPr id="6" name="TextBox 5">
            <a:extLst>
              <a:ext uri="{FF2B5EF4-FFF2-40B4-BE49-F238E27FC236}">
                <a16:creationId xmlns:a16="http://schemas.microsoft.com/office/drawing/2014/main" id="{A10AEB37-2BE7-F0F1-9DD7-D509A05D7C54}"/>
              </a:ext>
            </a:extLst>
          </p:cNvPr>
          <p:cNvSpPr txBox="1"/>
          <p:nvPr/>
        </p:nvSpPr>
        <p:spPr>
          <a:xfrm>
            <a:off x="289955" y="2619245"/>
            <a:ext cx="4271169" cy="369332"/>
          </a:xfrm>
          <a:prstGeom prst="rect">
            <a:avLst/>
          </a:prstGeom>
          <a:noFill/>
        </p:spPr>
        <p:txBody>
          <a:bodyPr wrap="none" rtlCol="0">
            <a:spAutoFit/>
          </a:bodyPr>
          <a:lstStyle/>
          <a:p>
            <a:pPr marL="285750" indent="-285750">
              <a:buFont typeface="Arial" panose="020B0604020202020204" pitchFamily="34" charset="0"/>
              <a:buChar char="•"/>
            </a:pPr>
            <a:r>
              <a:rPr lang="en-US" dirty="0"/>
              <a:t>Scientists are studying string theory</a:t>
            </a:r>
          </a:p>
        </p:txBody>
      </p:sp>
    </p:spTree>
    <p:extLst>
      <p:ext uri="{BB962C8B-B14F-4D97-AF65-F5344CB8AC3E}">
        <p14:creationId xmlns:p14="http://schemas.microsoft.com/office/powerpoint/2010/main" val="3617994104"/>
      </p:ext>
    </p:extLst>
  </p:cSld>
  <p:clrMapOvr>
    <a:masterClrMapping/>
  </p:clrMapOvr>
</p:sld>
</file>

<file path=ppt/theme/theme1.xml><?xml version="1.0" encoding="utf-8"?>
<a:theme xmlns:a="http://schemas.openxmlformats.org/drawingml/2006/main" name="PNE Theme Slide Deck">
  <a:themeElements>
    <a:clrScheme name="Custom 7">
      <a:dk1>
        <a:sysClr val="windowText" lastClr="000000"/>
      </a:dk1>
      <a:lt1>
        <a:sysClr val="window" lastClr="FFFFFF"/>
      </a:lt1>
      <a:dk2>
        <a:srgbClr val="000C3E"/>
      </a:dk2>
      <a:lt2>
        <a:srgbClr val="6C9AC3"/>
      </a:lt2>
      <a:accent1>
        <a:srgbClr val="00529B"/>
      </a:accent1>
      <a:accent2>
        <a:srgbClr val="00529B"/>
      </a:accent2>
      <a:accent3>
        <a:srgbClr val="E17F35"/>
      </a:accent3>
      <a:accent4>
        <a:srgbClr val="FF462C"/>
      </a:accent4>
      <a:accent5>
        <a:srgbClr val="FF462C"/>
      </a:accent5>
      <a:accent6>
        <a:srgbClr val="6C9AC3"/>
      </a:accent6>
      <a:hlink>
        <a:srgbClr val="FF462C"/>
      </a:hlink>
      <a:folHlink>
        <a:srgbClr val="FF7F3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8416</TotalTime>
  <Words>425</Words>
  <Application>Microsoft Macintosh PowerPoint</Application>
  <PresentationFormat>On-screen Show (16:9)</PresentationFormat>
  <Paragraphs>29</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Rockwell</vt:lpstr>
      <vt:lpstr>Wingdings</vt:lpstr>
      <vt:lpstr>PNE Theme Slide Deck</vt:lpstr>
      <vt:lpstr>Relation and Event Extraction</vt:lpstr>
      <vt:lpstr>Introduction</vt:lpstr>
      <vt:lpstr>Relation Detection – Pattern Matching</vt:lpstr>
      <vt:lpstr>Relation Detection – Supervised</vt:lpstr>
      <vt:lpstr>Relation Detection – Supervised</vt:lpstr>
      <vt:lpstr>Relation Detection – Supervised</vt:lpstr>
      <vt:lpstr>Relation Detection – Supervised</vt:lpstr>
      <vt:lpstr>Relation Detection – Semisupervised</vt:lpstr>
      <vt:lpstr>Relation Detection – Unsupervised</vt:lpstr>
      <vt:lpstr>Event Extraction - Template Filling </vt:lpstr>
      <vt:lpstr>PowerPoint Presentation</vt:lpstr>
    </vt:vector>
  </TitlesOfParts>
  <Company>UF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Performance Data</dc:title>
  <dc:creator>Cocherell,Teresa D</dc:creator>
  <cp:lastModifiedBy>Webber, Alexander R</cp:lastModifiedBy>
  <cp:revision>304</cp:revision>
  <cp:lastPrinted>2014-01-31T19:29:42Z</cp:lastPrinted>
  <dcterms:created xsi:type="dcterms:W3CDTF">2013-09-18T13:46:37Z</dcterms:created>
  <dcterms:modified xsi:type="dcterms:W3CDTF">2023-07-14T14:16:06Z</dcterms:modified>
</cp:coreProperties>
</file>