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304" r:id="rId2"/>
    <p:sldId id="319" r:id="rId3"/>
    <p:sldId id="314" r:id="rId4"/>
    <p:sldId id="262" r:id="rId5"/>
    <p:sldId id="316" r:id="rId6"/>
    <p:sldId id="258" r:id="rId7"/>
    <p:sldId id="305" r:id="rId8"/>
    <p:sldId id="320" r:id="rId9"/>
    <p:sldId id="259" r:id="rId10"/>
    <p:sldId id="311" r:id="rId11"/>
    <p:sldId id="306" r:id="rId12"/>
    <p:sldId id="312" r:id="rId13"/>
    <p:sldId id="265" r:id="rId14"/>
    <p:sldId id="313" r:id="rId15"/>
    <p:sldId id="308" r:id="rId16"/>
    <p:sldId id="260" r:id="rId17"/>
    <p:sldId id="307" r:id="rId18"/>
    <p:sldId id="321" r:id="rId19"/>
    <p:sldId id="322" r:id="rId20"/>
    <p:sldId id="263" r:id="rId21"/>
    <p:sldId id="324" r:id="rId22"/>
    <p:sldId id="323" r:id="rId23"/>
    <p:sldId id="317" r:id="rId24"/>
    <p:sldId id="318" r:id="rId25"/>
    <p:sldId id="310" r:id="rId26"/>
    <p:sldId id="266" r:id="rId27"/>
    <p:sldId id="309" r:id="rId28"/>
    <p:sldId id="315" r:id="rId29"/>
    <p:sldId id="256" r:id="rId30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7" autoAdjust="0"/>
    <p:restoredTop sz="66046" autoAdjust="0"/>
  </p:normalViewPr>
  <p:slideViewPr>
    <p:cSldViewPr snapToGrid="0" snapToObjects="1">
      <p:cViewPr varScale="1">
        <p:scale>
          <a:sx n="117" d="100"/>
          <a:sy n="117" d="100"/>
        </p:scale>
        <p:origin x="40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7/10/23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/>
              <a:pPr>
                <a:defRPr/>
              </a:pPr>
              <a:t>7/10/23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1A60B8F3-4DE0-044E-A0D2-83BDE6C79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51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5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5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2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50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65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04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65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1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Cite Dreyfus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1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4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Two Lines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Cambria"/>
                <a:cs typeface="Cambria"/>
              </a:defRPr>
            </a:lvl1pPr>
            <a:lvl2pPr>
              <a:defRPr sz="1800">
                <a:latin typeface="Cambria"/>
                <a:cs typeface="Cambria"/>
              </a:defRPr>
            </a:lvl2pPr>
            <a:lvl3pPr>
              <a:defRPr sz="1800">
                <a:latin typeface="Cambria"/>
                <a:cs typeface="Cambria"/>
              </a:defRPr>
            </a:lvl3pPr>
            <a:lvl4pPr>
              <a:defRPr sz="1800">
                <a:latin typeface="Cambria"/>
                <a:cs typeface="Cambria"/>
              </a:defRPr>
            </a:lvl4pPr>
            <a:lvl5pPr>
              <a:defRPr sz="1800">
                <a:latin typeface="Cambria"/>
                <a:cs typeface="Cambr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"/>
            <a:ext cx="9141291" cy="5141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300D9-494A-0247-AA2A-551E518BA0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709" y="1524"/>
            <a:ext cx="9141290" cy="514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/>
          <a:srcRect b="90037"/>
          <a:stretch/>
        </p:blipFill>
        <p:spPr>
          <a:xfrm>
            <a:off x="0" y="0"/>
            <a:ext cx="9144000" cy="512410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Arial"/>
          <a:ea typeface="MS PGothic" panose="020B0600070205080204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Cambria"/>
          <a:ea typeface="MS PGothic" panose="020B0600070205080204" pitchFamily="34" charset="-128"/>
          <a:cs typeface="Cambria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Applications of AI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71299" y="3560129"/>
            <a:ext cx="4223215" cy="1469071"/>
          </a:xfrm>
        </p:spPr>
        <p:txBody>
          <a:bodyPr/>
          <a:lstStyle/>
          <a:p>
            <a:r>
              <a:rPr lang="en-US" dirty="0"/>
              <a:t>A UF Data Studio Production</a:t>
            </a:r>
          </a:p>
          <a:p>
            <a:r>
              <a:rPr lang="en-US" sz="1600"/>
              <a:t>Alexander R. </a:t>
            </a:r>
            <a:r>
              <a:rPr lang="en-US" sz="1600" dirty="0"/>
              <a:t>Webber</a:t>
            </a:r>
          </a:p>
          <a:p>
            <a:r>
              <a:rPr lang="en-US" sz="1200" dirty="0"/>
              <a:t>https://</a:t>
            </a:r>
            <a:r>
              <a:rPr lang="en-US" sz="1200" dirty="0" err="1"/>
              <a:t>www.linkedin.com</a:t>
            </a:r>
            <a:r>
              <a:rPr lang="en-US" sz="1200" dirty="0"/>
              <a:t>/in/</a:t>
            </a:r>
            <a:r>
              <a:rPr lang="en-US" sz="1200" dirty="0" err="1"/>
              <a:t>worldwidewebber</a:t>
            </a:r>
            <a:r>
              <a:rPr lang="en-US" sz="1200" dirty="0"/>
              <a:t>/</a:t>
            </a:r>
          </a:p>
        </p:txBody>
      </p:sp>
      <p:pic>
        <p:nvPicPr>
          <p:cNvPr id="1026" name="Picture 2" descr="Avatar image">
            <a:extLst>
              <a:ext uri="{FF2B5EF4-FFF2-40B4-BE49-F238E27FC236}">
                <a16:creationId xmlns:a16="http://schemas.microsoft.com/office/drawing/2014/main" id="{19840369-4312-BF11-1830-6CD3E6FF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3" y="2043772"/>
            <a:ext cx="2743427" cy="209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A73-F74C-8C6E-2B2B-446F4270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(Chess)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1529-088C-2CF8-7A83-44A0A8E5DF22}"/>
              </a:ext>
            </a:extLst>
          </p:cNvPr>
          <p:cNvSpPr txBox="1"/>
          <p:nvPr/>
        </p:nvSpPr>
        <p:spPr>
          <a:xfrm>
            <a:off x="5605082" y="4646882"/>
            <a:ext cx="353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Maschelos</a:t>
            </a:r>
            <a:r>
              <a:rPr lang="en-US" dirty="0"/>
              <a:t> (talk) - Wikipedia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58040E45-9C88-1B44-0E8C-F052D69B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4531554" cy="328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A73-F74C-8C6E-2B2B-446F4270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(Go)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1529-088C-2CF8-7A83-44A0A8E5DF22}"/>
              </a:ext>
            </a:extLst>
          </p:cNvPr>
          <p:cNvSpPr txBox="1"/>
          <p:nvPr/>
        </p:nvSpPr>
        <p:spPr>
          <a:xfrm>
            <a:off x="7506559" y="4654521"/>
            <a:ext cx="134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Silver 2016</a:t>
            </a:r>
          </a:p>
        </p:txBody>
      </p:sp>
      <p:pic>
        <p:nvPicPr>
          <p:cNvPr id="6" name="Content Placeholder 5" descr="A group of men playing a game&#10;&#10;Description automatically generated">
            <a:extLst>
              <a:ext uri="{FF2B5EF4-FFF2-40B4-BE49-F238E27FC236}">
                <a16:creationId xmlns:a16="http://schemas.microsoft.com/office/drawing/2014/main" id="{D4AA7A94-975F-B692-11BE-4F248A3A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956" y="1730862"/>
            <a:ext cx="5180541" cy="3108325"/>
          </a:xfrm>
        </p:spPr>
      </p:pic>
    </p:spTree>
    <p:extLst>
      <p:ext uri="{BB962C8B-B14F-4D97-AF65-F5344CB8AC3E}">
        <p14:creationId xmlns:p14="http://schemas.microsoft.com/office/powerpoint/2010/main" val="105163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A73-F74C-8C6E-2B2B-446F4270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(Go)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1529-088C-2CF8-7A83-44A0A8E5DF22}"/>
              </a:ext>
            </a:extLst>
          </p:cNvPr>
          <p:cNvSpPr txBox="1"/>
          <p:nvPr/>
        </p:nvSpPr>
        <p:spPr>
          <a:xfrm>
            <a:off x="7506559" y="4654521"/>
            <a:ext cx="135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Surag</a:t>
            </a:r>
            <a:r>
              <a:rPr lang="en-US" dirty="0"/>
              <a:t> 2017</a:t>
            </a:r>
          </a:p>
        </p:txBody>
      </p:sp>
      <p:pic>
        <p:nvPicPr>
          <p:cNvPr id="8" name="Content Placeholder 7" descr="A grid with black dots&#10;&#10;Description automatically generated">
            <a:extLst>
              <a:ext uri="{FF2B5EF4-FFF2-40B4-BE49-F238E27FC236}">
                <a16:creationId xmlns:a16="http://schemas.microsoft.com/office/drawing/2014/main" id="{8CB07629-A979-C517-96E0-BDAB51DA5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750" y="1730862"/>
            <a:ext cx="5206251" cy="3108325"/>
          </a:xfrm>
        </p:spPr>
      </p:pic>
    </p:spTree>
    <p:extLst>
      <p:ext uri="{BB962C8B-B14F-4D97-AF65-F5344CB8AC3E}">
        <p14:creationId xmlns:p14="http://schemas.microsoft.com/office/powerpoint/2010/main" val="46039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EAA1-E701-8430-0C11-E74F3AC4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Analysis (Language)</a:t>
            </a:r>
          </a:p>
        </p:txBody>
      </p:sp>
      <p:pic>
        <p:nvPicPr>
          <p:cNvPr id="7170" name="Picture 2" descr="Electronics 09 00483 g001 550">
            <a:extLst>
              <a:ext uri="{FF2B5EF4-FFF2-40B4-BE49-F238E27FC236}">
                <a16:creationId xmlns:a16="http://schemas.microsoft.com/office/drawing/2014/main" id="{FF22B73B-933C-4CAA-3A69-6627BC6D4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5283200" cy="316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BBF71-4686-60EC-26FF-1E937A6C2104}"/>
              </a:ext>
            </a:extLst>
          </p:cNvPr>
          <p:cNvSpPr txBox="1"/>
          <p:nvPr/>
        </p:nvSpPr>
        <p:spPr>
          <a:xfrm>
            <a:off x="7544070" y="4706510"/>
            <a:ext cx="1309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Dang 2020</a:t>
            </a:r>
          </a:p>
        </p:txBody>
      </p:sp>
    </p:spTree>
    <p:extLst>
      <p:ext uri="{BB962C8B-B14F-4D97-AF65-F5344CB8AC3E}">
        <p14:creationId xmlns:p14="http://schemas.microsoft.com/office/powerpoint/2010/main" val="367204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EAA1-E701-8430-0C11-E74F3AC4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Analysis (Language)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BBF71-4686-60EC-26FF-1E937A6C2104}"/>
              </a:ext>
            </a:extLst>
          </p:cNvPr>
          <p:cNvSpPr txBox="1"/>
          <p:nvPr/>
        </p:nvSpPr>
        <p:spPr>
          <a:xfrm>
            <a:off x="7544070" y="4706510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Doshi 2019</a:t>
            </a:r>
          </a:p>
        </p:txBody>
      </p:sp>
      <p:pic>
        <p:nvPicPr>
          <p:cNvPr id="3074" name="Picture 2" descr="Twitter Sentiment Analysis using fastText | by Sanket Doshi | Towards Data  Science">
            <a:extLst>
              <a:ext uri="{FF2B5EF4-FFF2-40B4-BE49-F238E27FC236}">
                <a16:creationId xmlns:a16="http://schemas.microsoft.com/office/drawing/2014/main" id="{12D607B3-B92D-8C14-D1DA-040EF392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7097486" cy="236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31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EAA1-E701-8430-0C11-E74F3AC4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Sentiment Analysis (Vision)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7BBF71-4686-60EC-26FF-1E937A6C2104}"/>
              </a:ext>
            </a:extLst>
          </p:cNvPr>
          <p:cNvSpPr txBox="1"/>
          <p:nvPr/>
        </p:nvSpPr>
        <p:spPr>
          <a:xfrm>
            <a:off x="7544070" y="470651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Lee 2011</a:t>
            </a:r>
          </a:p>
        </p:txBody>
      </p:sp>
      <p:pic>
        <p:nvPicPr>
          <p:cNvPr id="4" name="Picture 3" descr="A close up of a face&#10;&#10;Description automatically generated">
            <a:extLst>
              <a:ext uri="{FF2B5EF4-FFF2-40B4-BE49-F238E27FC236}">
                <a16:creationId xmlns:a16="http://schemas.microsoft.com/office/drawing/2014/main" id="{44D9CDEB-75CF-2B27-FDD9-454FE2A85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5" y="1730861"/>
            <a:ext cx="8425125" cy="2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0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1F5-C430-34D6-5B09-CD21201A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(Financial)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9A487-8D48-B6F8-588F-CF5B6D114EB5}"/>
              </a:ext>
            </a:extLst>
          </p:cNvPr>
          <p:cNvSpPr txBox="1"/>
          <p:nvPr/>
        </p:nvSpPr>
        <p:spPr>
          <a:xfrm>
            <a:off x="7175448" y="4774168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Loukas 2020</a:t>
            </a:r>
          </a:p>
        </p:txBody>
      </p:sp>
      <p:pic>
        <p:nvPicPr>
          <p:cNvPr id="2050" name="Picture 2" descr="Time-Series Forecasting: Predicting Stock Prices Using Facebook's Prophet  Model | by Serafeim Loukas, PhD | Towards Data Science">
            <a:extLst>
              <a:ext uri="{FF2B5EF4-FFF2-40B4-BE49-F238E27FC236}">
                <a16:creationId xmlns:a16="http://schemas.microsoft.com/office/drawing/2014/main" id="{68AECECC-DCC9-5F87-9838-E7BC4E48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5647705" cy="34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56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1F5-C430-34D6-5B09-CD21201A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(Financial)</a:t>
            </a:r>
          </a:p>
        </p:txBody>
      </p:sp>
      <p:pic>
        <p:nvPicPr>
          <p:cNvPr id="5" name="Content Placeholder 4" descr="A graph on a screen&#10;&#10;Description automatically generated">
            <a:extLst>
              <a:ext uri="{FF2B5EF4-FFF2-40B4-BE49-F238E27FC236}">
                <a16:creationId xmlns:a16="http://schemas.microsoft.com/office/drawing/2014/main" id="{E399831B-F378-4AC2-32BF-D0D048FB8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56" y="1730863"/>
            <a:ext cx="6699319" cy="28542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CA2AE-AB02-B00C-3D6C-A8E4C0E92C22}"/>
              </a:ext>
            </a:extLst>
          </p:cNvPr>
          <p:cNvSpPr txBox="1"/>
          <p:nvPr/>
        </p:nvSpPr>
        <p:spPr>
          <a:xfrm>
            <a:off x="7231151" y="46836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Buczynski</a:t>
            </a:r>
            <a:r>
              <a:rPr lang="en-US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9848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1F5-C430-34D6-5B09-CD21201A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(Audio)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9A487-8D48-B6F8-588F-CF5B6D114EB5}"/>
              </a:ext>
            </a:extLst>
          </p:cNvPr>
          <p:cNvSpPr txBox="1"/>
          <p:nvPr/>
        </p:nvSpPr>
        <p:spPr>
          <a:xfrm>
            <a:off x="7175448" y="4774168"/>
            <a:ext cx="1359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Engel 2019</a:t>
            </a:r>
          </a:p>
        </p:txBody>
      </p:sp>
      <p:pic>
        <p:nvPicPr>
          <p:cNvPr id="1028" name="Picture 4" descr="GANSynth: Making music with GANs">
            <a:extLst>
              <a:ext uri="{FF2B5EF4-FFF2-40B4-BE49-F238E27FC236}">
                <a16:creationId xmlns:a16="http://schemas.microsoft.com/office/drawing/2014/main" id="{BF2BA3F1-A5FC-680F-7259-0C7AAEA5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6099958" cy="323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50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1F5-C430-34D6-5B09-CD21201A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Series (Text)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9A487-8D48-B6F8-588F-CF5B6D114EB5}"/>
              </a:ext>
            </a:extLst>
          </p:cNvPr>
          <p:cNvSpPr txBox="1"/>
          <p:nvPr/>
        </p:nvSpPr>
        <p:spPr>
          <a:xfrm>
            <a:off x="7175448" y="4774168"/>
            <a:ext cx="1584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Jurafsky</a:t>
            </a:r>
            <a:r>
              <a:rPr lang="en-US" dirty="0"/>
              <a:t> 2023</a:t>
            </a:r>
          </a:p>
        </p:txBody>
      </p:sp>
      <p:pic>
        <p:nvPicPr>
          <p:cNvPr id="4" name="Content Placeholder 5" descr="A picture containing screenshot, diagram, text, line&#10;&#10;Description automatically generated">
            <a:extLst>
              <a:ext uri="{FF2B5EF4-FFF2-40B4-BE49-F238E27FC236}">
                <a16:creationId xmlns:a16="http://schemas.microsoft.com/office/drawing/2014/main" id="{542790BA-434C-2525-6474-B52693ADF9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9956" y="1730862"/>
            <a:ext cx="5567585" cy="2611438"/>
          </a:xfrm>
        </p:spPr>
      </p:pic>
    </p:spTree>
    <p:extLst>
      <p:ext uri="{BB962C8B-B14F-4D97-AF65-F5344CB8AC3E}">
        <p14:creationId xmlns:p14="http://schemas.microsoft.com/office/powerpoint/2010/main" val="116986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D3BB6D-0468-6A4D-3D23-C831807F1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2003065" cy="2611257"/>
          </a:xfrm>
        </p:spPr>
        <p:txBody>
          <a:bodyPr>
            <a:normAutofit/>
          </a:bodyPr>
          <a:lstStyle/>
          <a:p>
            <a:r>
              <a:rPr lang="en-US" dirty="0"/>
              <a:t>UF Data Studio</a:t>
            </a:r>
          </a:p>
          <a:p>
            <a:r>
              <a:rPr lang="en-US" dirty="0" err="1"/>
              <a:t>EarSketch</a:t>
            </a:r>
            <a:endParaRPr lang="en-US" dirty="0"/>
          </a:p>
          <a:p>
            <a:r>
              <a:rPr lang="en-US" dirty="0"/>
              <a:t>Games</a:t>
            </a:r>
          </a:p>
          <a:p>
            <a:r>
              <a:rPr lang="en-US" dirty="0"/>
              <a:t>Sentiment Analysis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E6B83C-5A2A-E28A-742D-2091668B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E19D7A5-7FCA-B27D-C831-8AAD64CB8E4E}"/>
              </a:ext>
            </a:extLst>
          </p:cNvPr>
          <p:cNvSpPr txBox="1">
            <a:spLocks/>
          </p:cNvSpPr>
          <p:nvPr/>
        </p:nvSpPr>
        <p:spPr bwMode="auto">
          <a:xfrm>
            <a:off x="2873737" y="2142596"/>
            <a:ext cx="2003065" cy="261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18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Time Series</a:t>
            </a:r>
          </a:p>
          <a:p>
            <a:r>
              <a:rPr lang="en-US" dirty="0"/>
              <a:t>Health Care</a:t>
            </a:r>
          </a:p>
          <a:p>
            <a:r>
              <a:rPr lang="en-US" dirty="0" err="1"/>
              <a:t>ChatGPT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133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4795-7865-1AD3-DE6C-FD46C66E0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Care</a:t>
            </a:r>
          </a:p>
        </p:txBody>
      </p:sp>
      <p:pic>
        <p:nvPicPr>
          <p:cNvPr id="5" name="Content Placeholder 4" descr="A collage of images of cancer&#10;&#10;Description automatically generated">
            <a:extLst>
              <a:ext uri="{FF2B5EF4-FFF2-40B4-BE49-F238E27FC236}">
                <a16:creationId xmlns:a16="http://schemas.microsoft.com/office/drawing/2014/main" id="{EB6DA201-A4AC-D80C-6BE2-FC2901816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956" y="1730862"/>
            <a:ext cx="6363886" cy="31083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63B2B9-F4DF-E200-AB23-C7F96D86969E}"/>
              </a:ext>
            </a:extLst>
          </p:cNvPr>
          <p:cNvSpPr txBox="1"/>
          <p:nvPr/>
        </p:nvSpPr>
        <p:spPr>
          <a:xfrm>
            <a:off x="7794138" y="4654521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 2017</a:t>
            </a:r>
          </a:p>
        </p:txBody>
      </p:sp>
    </p:spTree>
    <p:extLst>
      <p:ext uri="{BB962C8B-B14F-4D97-AF65-F5344CB8AC3E}">
        <p14:creationId xmlns:p14="http://schemas.microsoft.com/office/powerpoint/2010/main" val="178141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A1BD8C2-8818-AF9B-A7DC-1257A787CB24}"/>
              </a:ext>
            </a:extLst>
          </p:cNvPr>
          <p:cNvSpPr/>
          <p:nvPr/>
        </p:nvSpPr>
        <p:spPr>
          <a:xfrm>
            <a:off x="548639" y="702183"/>
            <a:ext cx="8046720" cy="4184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59CAF-B461-D37A-A113-871D6094A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56" y="722568"/>
            <a:ext cx="7348887" cy="4143957"/>
          </a:xfrm>
          <a:prstGeom prst="rect">
            <a:avLst/>
          </a:prstGeom>
        </p:spPr>
      </p:pic>
      <p:pic>
        <p:nvPicPr>
          <p:cNvPr id="4" name="KLUC_CD70+ CART killing assay" descr="KLUC_CD70+ CART killing assay">
            <a:hlinkClick r:id="" action="ppaction://media"/>
            <a:extLst>
              <a:ext uri="{FF2B5EF4-FFF2-40B4-BE49-F238E27FC236}">
                <a16:creationId xmlns:a16="http://schemas.microsoft.com/office/drawing/2014/main" id="{CA136A23-75A7-25EC-A2F2-0438BE3EAD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556" y="898705"/>
            <a:ext cx="3791680" cy="379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6F73FB-A78C-06FF-04F9-42954D73C69F}"/>
              </a:ext>
            </a:extLst>
          </p:cNvPr>
          <p:cNvSpPr txBox="1"/>
          <p:nvPr/>
        </p:nvSpPr>
        <p:spPr>
          <a:xfrm>
            <a:off x="5009742" y="4289444"/>
            <a:ext cx="323408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tumor cell doubling time: 36 hours</a:t>
            </a:r>
          </a:p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cell doubling time: 6 hours</a:t>
            </a:r>
          </a:p>
          <a:p>
            <a:pPr algn="ctr"/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immune cell killing rate: 2 hours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EB7A86B-3A02-9E1A-0F2C-4A9B42B0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2946" y="362103"/>
            <a:ext cx="1951054" cy="318833"/>
          </a:xfrm>
          <a:solidFill>
            <a:srgbClr val="00519F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Analytic Solution</a:t>
            </a:r>
          </a:p>
        </p:txBody>
      </p:sp>
    </p:spTree>
    <p:extLst>
      <p:ext uri="{BB962C8B-B14F-4D97-AF65-F5344CB8AC3E}">
        <p14:creationId xmlns:p14="http://schemas.microsoft.com/office/powerpoint/2010/main" val="16415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98F863-B982-F38A-DEA0-0EBE61255FA3}"/>
              </a:ext>
            </a:extLst>
          </p:cNvPr>
          <p:cNvSpPr/>
          <p:nvPr/>
        </p:nvSpPr>
        <p:spPr>
          <a:xfrm>
            <a:off x="548640" y="778661"/>
            <a:ext cx="8046720" cy="4184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90D8DC-A35F-C05B-E31B-C2D5D3B334B1}"/>
              </a:ext>
            </a:extLst>
          </p:cNvPr>
          <p:cNvSpPr txBox="1">
            <a:spLocks/>
          </p:cNvSpPr>
          <p:nvPr/>
        </p:nvSpPr>
        <p:spPr bwMode="auto">
          <a:xfrm>
            <a:off x="7192946" y="362103"/>
            <a:ext cx="1951054" cy="318833"/>
          </a:xfrm>
          <a:prstGeom prst="rect">
            <a:avLst/>
          </a:prstGeom>
          <a:solidFill>
            <a:srgbClr val="00519F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accent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Rockwell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Rockwell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Rockwell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Rockwell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Rockwel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Rockwel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Rockwel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Rockwel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914400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</a:p>
        </p:txBody>
      </p:sp>
      <p:pic>
        <p:nvPicPr>
          <p:cNvPr id="8" name="KLUC_CD70+ CART killing assay" descr="KLUC_CD70+ CART killing assay">
            <a:hlinkClick r:id="" action="ppaction://media"/>
            <a:extLst>
              <a:ext uri="{FF2B5EF4-FFF2-40B4-BE49-F238E27FC236}">
                <a16:creationId xmlns:a16="http://schemas.microsoft.com/office/drawing/2014/main" id="{E4310100-6AD6-1F9D-0893-291E8F40E7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279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308" y="978217"/>
            <a:ext cx="3786692" cy="3786692"/>
          </a:xfrm>
          <a:prstGeom prst="rect">
            <a:avLst/>
          </a:prstGeom>
        </p:spPr>
      </p:pic>
      <p:pic>
        <p:nvPicPr>
          <p:cNvPr id="9" name="Tumor with T cells">
            <a:hlinkClick r:id="" action="ppaction://media"/>
            <a:extLst>
              <a:ext uri="{FF2B5EF4-FFF2-40B4-BE49-F238E27FC236}">
                <a16:creationId xmlns:a16="http://schemas.microsoft.com/office/drawing/2014/main" id="{725DB97D-12C2-C650-2D92-B374D07672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9423" t="28175" r="30671" b="31916"/>
          <a:stretch/>
        </p:blipFill>
        <p:spPr>
          <a:xfrm>
            <a:off x="4572000" y="978217"/>
            <a:ext cx="3785615" cy="37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3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6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A796-E904-8673-1A3C-94BB3DF3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ChatGPT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87980-0BF9-5458-2FD0-82E6DEAD6624}"/>
              </a:ext>
            </a:extLst>
          </p:cNvPr>
          <p:cNvSpPr txBox="1"/>
          <p:nvPr/>
        </p:nvSpPr>
        <p:spPr>
          <a:xfrm>
            <a:off x="7282780" y="461134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</a:t>
            </a:r>
            <a:r>
              <a:rPr lang="en-US" dirty="0"/>
              <a:t> 2023</a:t>
            </a:r>
          </a:p>
        </p:txBody>
      </p:sp>
      <p:pic>
        <p:nvPicPr>
          <p:cNvPr id="12" name="Content Placeholder 11" descr="A screenshot of a chat&#10;&#10;Description automatically generated">
            <a:extLst>
              <a:ext uri="{FF2B5EF4-FFF2-40B4-BE49-F238E27FC236}">
                <a16:creationId xmlns:a16="http://schemas.microsoft.com/office/drawing/2014/main" id="{83174C4C-F8EA-C4DB-961D-0CFCE6FDD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56" y="1730862"/>
            <a:ext cx="5169940" cy="3328149"/>
          </a:xfrm>
        </p:spPr>
      </p:pic>
    </p:spTree>
    <p:extLst>
      <p:ext uri="{BB962C8B-B14F-4D97-AF65-F5344CB8AC3E}">
        <p14:creationId xmlns:p14="http://schemas.microsoft.com/office/powerpoint/2010/main" val="3966833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A796-E904-8673-1A3C-94BB3DF3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ChatGPT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87980-0BF9-5458-2FD0-82E6DEAD6624}"/>
              </a:ext>
            </a:extLst>
          </p:cNvPr>
          <p:cNvSpPr txBox="1"/>
          <p:nvPr/>
        </p:nvSpPr>
        <p:spPr>
          <a:xfrm>
            <a:off x="7282780" y="461134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</a:t>
            </a:r>
            <a:r>
              <a:rPr lang="en-US" dirty="0"/>
              <a:t> 2023</a:t>
            </a:r>
          </a:p>
        </p:txBody>
      </p:sp>
      <p:pic>
        <p:nvPicPr>
          <p:cNvPr id="6" name="Content Placeholder 5" descr="A screenshot of a phone&#10;&#10;Description automatically generated">
            <a:extLst>
              <a:ext uri="{FF2B5EF4-FFF2-40B4-BE49-F238E27FC236}">
                <a16:creationId xmlns:a16="http://schemas.microsoft.com/office/drawing/2014/main" id="{CBD172BF-9B1D-51FD-7498-0E96C2903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8206" y="2286242"/>
            <a:ext cx="4400801" cy="1769717"/>
          </a:xfrm>
        </p:spPr>
      </p:pic>
      <p:pic>
        <p:nvPicPr>
          <p:cNvPr id="9" name="Picture 8" descr="A diagram of a process&#10;&#10;Description automatically generated">
            <a:extLst>
              <a:ext uri="{FF2B5EF4-FFF2-40B4-BE49-F238E27FC236}">
                <a16:creationId xmlns:a16="http://schemas.microsoft.com/office/drawing/2014/main" id="{3F0A7ACA-7DB8-5E5F-B5D8-3AC62CF04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6" y="1730862"/>
            <a:ext cx="1784401" cy="33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10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A796-E904-8673-1A3C-94BB3DF3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ChatGPT</a:t>
            </a:r>
          </a:p>
        </p:txBody>
      </p:sp>
      <p:pic>
        <p:nvPicPr>
          <p:cNvPr id="7" name="Content Placeholder 6" descr="A close-up of a phone&#10;&#10;Description automatically generated">
            <a:extLst>
              <a:ext uri="{FF2B5EF4-FFF2-40B4-BE49-F238E27FC236}">
                <a16:creationId xmlns:a16="http://schemas.microsoft.com/office/drawing/2014/main" id="{6905B47E-7F62-DF99-6D1B-E0D1BFA2A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6111" y="1514259"/>
            <a:ext cx="2571777" cy="32817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87980-0BF9-5458-2FD0-82E6DEAD6624}"/>
              </a:ext>
            </a:extLst>
          </p:cNvPr>
          <p:cNvSpPr txBox="1"/>
          <p:nvPr/>
        </p:nvSpPr>
        <p:spPr>
          <a:xfrm>
            <a:off x="7282780" y="461134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OpenAI</a:t>
            </a:r>
            <a:r>
              <a:rPr lang="en-US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76009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A796-E904-8673-1A3C-94BB3DF3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ChatGPT</a:t>
            </a:r>
            <a:r>
              <a:rPr lang="en-US" dirty="0"/>
              <a:t> &amp; Education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C200F-2BBC-72A1-85BC-4ABD3CF39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6" y="1730862"/>
            <a:ext cx="4369119" cy="3249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FAF3E2-5B8B-9764-CDA7-138D68C55466}"/>
              </a:ext>
            </a:extLst>
          </p:cNvPr>
          <p:cNvSpPr txBox="1"/>
          <p:nvPr/>
        </p:nvSpPr>
        <p:spPr>
          <a:xfrm>
            <a:off x="7683531" y="4611340"/>
            <a:ext cx="11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edX 2023</a:t>
            </a:r>
          </a:p>
        </p:txBody>
      </p:sp>
    </p:spTree>
    <p:extLst>
      <p:ext uri="{BB962C8B-B14F-4D97-AF65-F5344CB8AC3E}">
        <p14:creationId xmlns:p14="http://schemas.microsoft.com/office/powerpoint/2010/main" val="1394342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A796-E904-8673-1A3C-94BB3DF3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err="1"/>
              <a:t>ChatGPT</a:t>
            </a:r>
            <a:r>
              <a:rPr lang="en-US" dirty="0"/>
              <a:t> &amp; Finance</a:t>
            </a:r>
          </a:p>
        </p:txBody>
      </p:sp>
      <p:pic>
        <p:nvPicPr>
          <p:cNvPr id="7" name="Content Placeholder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9A2C981-3FC0-8B0B-CA2F-167D59DD8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56" y="1730862"/>
            <a:ext cx="5264177" cy="33701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73BC53-B54F-3D65-74B1-ADBBD21236AB}"/>
              </a:ext>
            </a:extLst>
          </p:cNvPr>
          <p:cNvSpPr txBox="1"/>
          <p:nvPr/>
        </p:nvSpPr>
        <p:spPr>
          <a:xfrm>
            <a:off x="6995202" y="4654521"/>
            <a:ext cx="18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Lopez-Lira 2023</a:t>
            </a:r>
          </a:p>
        </p:txBody>
      </p:sp>
    </p:spTree>
    <p:extLst>
      <p:ext uri="{BB962C8B-B14F-4D97-AF65-F5344CB8AC3E}">
        <p14:creationId xmlns:p14="http://schemas.microsoft.com/office/powerpoint/2010/main" val="969820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0FCE90-897E-20B8-95B4-FFC80E9D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376D41-D50D-24C1-8F6F-278CE4F78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956" y="2079205"/>
            <a:ext cx="5715000" cy="1816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C3074-A8BF-19EE-B618-4B12A23C964E}"/>
              </a:ext>
            </a:extLst>
          </p:cNvPr>
          <p:cNvSpPr txBox="1"/>
          <p:nvPr/>
        </p:nvSpPr>
        <p:spPr>
          <a:xfrm>
            <a:off x="7162801" y="4659086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Watterson 1993</a:t>
            </a:r>
          </a:p>
        </p:txBody>
      </p:sp>
    </p:spTree>
    <p:extLst>
      <p:ext uri="{BB962C8B-B14F-4D97-AF65-F5344CB8AC3E}">
        <p14:creationId xmlns:p14="http://schemas.microsoft.com/office/powerpoint/2010/main" val="3808587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6D2F3-1165-E747-C534-CC8F106E37B4}"/>
              </a:ext>
            </a:extLst>
          </p:cNvPr>
          <p:cNvSpPr txBox="1"/>
          <p:nvPr/>
        </p:nvSpPr>
        <p:spPr>
          <a:xfrm>
            <a:off x="7213600" y="463973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Genn</a:t>
            </a:r>
            <a:r>
              <a:rPr lang="en-US" dirty="0"/>
              <a:t> 2015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01D64FB-2E48-8331-C119-33E5CF8C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2404264" cy="24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A76510-25EB-B56C-84C3-5F9B4E4A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12" y="1730862"/>
            <a:ext cx="2457692" cy="24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E38B1AA-FCEB-9D64-269C-2311A1738C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2089" y="1730863"/>
            <a:ext cx="2652911" cy="2404264"/>
          </a:xfrm>
        </p:spPr>
        <p:txBody>
          <a:bodyPr>
            <a:normAutofit/>
          </a:bodyPr>
          <a:lstStyle/>
          <a:p>
            <a:r>
              <a:rPr lang="en-US" sz="1600" dirty="0"/>
              <a:t>PhD Student in CS @ UF</a:t>
            </a:r>
          </a:p>
          <a:p>
            <a:r>
              <a:rPr lang="en-US" sz="1600" dirty="0"/>
              <a:t>BA in Linguistics @ UF</a:t>
            </a:r>
          </a:p>
          <a:p>
            <a:r>
              <a:rPr lang="en-US" sz="1600" dirty="0"/>
              <a:t>Research focus:</a:t>
            </a:r>
          </a:p>
          <a:p>
            <a:pPr lvl="1"/>
            <a:r>
              <a:rPr lang="en-US" sz="1600" dirty="0"/>
              <a:t>NLP</a:t>
            </a:r>
          </a:p>
          <a:p>
            <a:pPr lvl="1"/>
            <a:r>
              <a:rPr lang="en-US" sz="1600" dirty="0"/>
              <a:t>Computer Vision</a:t>
            </a:r>
          </a:p>
          <a:p>
            <a:pPr lvl="1"/>
            <a:r>
              <a:rPr lang="en-US" sz="1600"/>
              <a:t>Simulation</a:t>
            </a:r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6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9F9F-5437-806D-E433-9E22E9CC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Mixtec Codices Narrative Transcription</a:t>
            </a:r>
          </a:p>
        </p:txBody>
      </p:sp>
      <p:pic>
        <p:nvPicPr>
          <p:cNvPr id="5" name="Content Placeholder 4" descr="A collage of images of ancient art&#10;&#10;Description automatically generated">
            <a:extLst>
              <a:ext uri="{FF2B5EF4-FFF2-40B4-BE49-F238E27FC236}">
                <a16:creationId xmlns:a16="http://schemas.microsoft.com/office/drawing/2014/main" id="{7BE851E3-7B80-BA71-886A-2EE2889D9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56" y="1730862"/>
            <a:ext cx="7556500" cy="2933827"/>
          </a:xfrm>
        </p:spPr>
      </p:pic>
    </p:spTree>
    <p:extLst>
      <p:ext uri="{BB962C8B-B14F-4D97-AF65-F5344CB8AC3E}">
        <p14:creationId xmlns:p14="http://schemas.microsoft.com/office/powerpoint/2010/main" val="3659001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59F9F-5437-806D-E433-9E22E9CC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Shark Teeth AI</a:t>
            </a:r>
          </a:p>
        </p:txBody>
      </p:sp>
      <p:pic>
        <p:nvPicPr>
          <p:cNvPr id="9" name="Content Placeholder 8" descr="A display of colorful objects&#10;&#10;Description automatically generated">
            <a:extLst>
              <a:ext uri="{FF2B5EF4-FFF2-40B4-BE49-F238E27FC236}">
                <a16:creationId xmlns:a16="http://schemas.microsoft.com/office/drawing/2014/main" id="{5D8AF6D0-2F57-567B-EEF7-1AD1A6EBC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486" y="1720772"/>
            <a:ext cx="4467101" cy="3250201"/>
          </a:xfrm>
        </p:spPr>
      </p:pic>
      <p:pic>
        <p:nvPicPr>
          <p:cNvPr id="11" name="Picture 10" descr="A collection of shark teeth&#10;&#10;Description automatically generated">
            <a:extLst>
              <a:ext uri="{FF2B5EF4-FFF2-40B4-BE49-F238E27FC236}">
                <a16:creationId xmlns:a16="http://schemas.microsoft.com/office/drawing/2014/main" id="{EE3D2D8A-D003-E950-903E-9EA8DA3CC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057" y="1806505"/>
            <a:ext cx="4282457" cy="31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DA8-AE80-C9D3-CFE2-8C42C40E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EarSketch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FF8FE72-D226-C6C2-45DB-F3FD5863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56" y="1730862"/>
            <a:ext cx="6043056" cy="3325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57649C-C783-25AA-A892-00C15033377E}"/>
              </a:ext>
            </a:extLst>
          </p:cNvPr>
          <p:cNvSpPr txBox="1"/>
          <p:nvPr/>
        </p:nvSpPr>
        <p:spPr>
          <a:xfrm>
            <a:off x="7164222" y="4686809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Magerko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99091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DA8-AE80-C9D3-CFE2-8C42C40E0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EarSketch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7BC687-9DF0-1D77-F1B3-085C8628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5041538" cy="340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B79091-6ED5-35AB-ADB3-38801560CBAA}"/>
              </a:ext>
            </a:extLst>
          </p:cNvPr>
          <p:cNvSpPr txBox="1"/>
          <p:nvPr/>
        </p:nvSpPr>
        <p:spPr>
          <a:xfrm>
            <a:off x="7266544" y="4632838"/>
            <a:ext cx="158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Katuka</a:t>
            </a:r>
            <a:r>
              <a:rPr lang="en-US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515763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A73-F74C-8C6E-2B2B-446F4270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”AI”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1529-088C-2CF8-7A83-44A0A8E5DF22}"/>
              </a:ext>
            </a:extLst>
          </p:cNvPr>
          <p:cNvSpPr txBox="1"/>
          <p:nvPr/>
        </p:nvSpPr>
        <p:spPr>
          <a:xfrm>
            <a:off x="7053551" y="4646882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Verma 2021</a:t>
            </a:r>
          </a:p>
        </p:txBody>
      </p:sp>
      <p:pic>
        <p:nvPicPr>
          <p:cNvPr id="1026" name="Picture 2" descr="Combining rule-systems and machine learning | Kislay Verma">
            <a:extLst>
              <a:ext uri="{FF2B5EF4-FFF2-40B4-BE49-F238E27FC236}">
                <a16:creationId xmlns:a16="http://schemas.microsoft.com/office/drawing/2014/main" id="{4F164487-81B1-0413-030E-67DE29AE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0862"/>
            <a:ext cx="5896303" cy="26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7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A73-F74C-8C6E-2B2B-446F4270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Games (Chess)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91529-088C-2CF8-7A83-44A0A8E5DF22}"/>
              </a:ext>
            </a:extLst>
          </p:cNvPr>
          <p:cNvSpPr txBox="1"/>
          <p:nvPr/>
        </p:nvSpPr>
        <p:spPr>
          <a:xfrm>
            <a:off x="7053551" y="46468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Campbell 2002</a:t>
            </a:r>
          </a:p>
        </p:txBody>
      </p:sp>
      <p:pic>
        <p:nvPicPr>
          <p:cNvPr id="3074" name="Picture 2" descr="Did a Computer Bug Help Deep Blue Beat Kasparov? | WIRED">
            <a:extLst>
              <a:ext uri="{FF2B5EF4-FFF2-40B4-BE49-F238E27FC236}">
                <a16:creationId xmlns:a16="http://schemas.microsoft.com/office/drawing/2014/main" id="{02C5F7E1-B46C-BDDA-D7AB-D436AFB513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732112"/>
            <a:ext cx="5559966" cy="29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03890"/>
      </p:ext>
    </p:extLst>
  </p:cSld>
  <p:clrMapOvr>
    <a:masterClrMapping/>
  </p:clrMapOvr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7359</TotalTime>
  <Words>226</Words>
  <Application>Microsoft Macintosh PowerPoint</Application>
  <PresentationFormat>On-screen Show (16:9)</PresentationFormat>
  <Paragraphs>87</Paragraphs>
  <Slides>29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Cambria</vt:lpstr>
      <vt:lpstr>Rockwell</vt:lpstr>
      <vt:lpstr>Verdana</vt:lpstr>
      <vt:lpstr>Wingdings</vt:lpstr>
      <vt:lpstr>PNE Theme Slide Deck</vt:lpstr>
      <vt:lpstr>Applications of AI</vt:lpstr>
      <vt:lpstr>Outline</vt:lpstr>
      <vt:lpstr>About Me</vt:lpstr>
      <vt:lpstr>Mixtec Codices Narrative Transcription</vt:lpstr>
      <vt:lpstr>Shark Teeth AI</vt:lpstr>
      <vt:lpstr>EarSketch</vt:lpstr>
      <vt:lpstr>EarSketch</vt:lpstr>
      <vt:lpstr>”AI”</vt:lpstr>
      <vt:lpstr>Games (Chess)</vt:lpstr>
      <vt:lpstr>Games (Chess)</vt:lpstr>
      <vt:lpstr>Games (Go)</vt:lpstr>
      <vt:lpstr>Games (Go)</vt:lpstr>
      <vt:lpstr>Sentiment Analysis (Language)</vt:lpstr>
      <vt:lpstr>Sentiment Analysis (Language)</vt:lpstr>
      <vt:lpstr>Sentiment Analysis (Vision)</vt:lpstr>
      <vt:lpstr>Time Series (Financial)</vt:lpstr>
      <vt:lpstr>Time Series (Financial)</vt:lpstr>
      <vt:lpstr>Time Series (Audio)</vt:lpstr>
      <vt:lpstr>Time Series (Text)</vt:lpstr>
      <vt:lpstr>Health Care</vt:lpstr>
      <vt:lpstr>Analytic Solution</vt:lpstr>
      <vt:lpstr>PowerPoint Presentation</vt:lpstr>
      <vt:lpstr>ChatGPT</vt:lpstr>
      <vt:lpstr>ChatGPT</vt:lpstr>
      <vt:lpstr>ChatGPT</vt:lpstr>
      <vt:lpstr>ChatGPT &amp; Education</vt:lpstr>
      <vt:lpstr>ChatGPT &amp; Finance</vt:lpstr>
      <vt:lpstr>Thank you!</vt:lpstr>
      <vt:lpstr>PowerPoint Presentation</vt:lpstr>
    </vt:vector>
  </TitlesOfParts>
  <Company>UF College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Webber, Alexander R</cp:lastModifiedBy>
  <cp:revision>323</cp:revision>
  <cp:lastPrinted>2014-01-31T19:29:42Z</cp:lastPrinted>
  <dcterms:created xsi:type="dcterms:W3CDTF">2013-09-18T13:46:37Z</dcterms:created>
  <dcterms:modified xsi:type="dcterms:W3CDTF">2023-07-10T14:20:32Z</dcterms:modified>
</cp:coreProperties>
</file>