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304" r:id="rId2"/>
    <p:sldId id="302" r:id="rId3"/>
    <p:sldId id="305" r:id="rId4"/>
    <p:sldId id="306" r:id="rId5"/>
    <p:sldId id="307" r:id="rId6"/>
    <p:sldId id="309" r:id="rId7"/>
    <p:sldId id="308" r:id="rId8"/>
    <p:sldId id="310" r:id="rId9"/>
    <p:sldId id="256" r:id="rId10"/>
  </p:sldIdLst>
  <p:sldSz cx="9144000" cy="5143500" type="screen16x9"/>
  <p:notesSz cx="9144000" cy="6858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462C"/>
    <a:srgbClr val="FF4A21"/>
    <a:srgbClr val="005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23" autoAdjust="0"/>
    <p:restoredTop sz="85034" autoAdjust="0"/>
  </p:normalViewPr>
  <p:slideViewPr>
    <p:cSldViewPr snapToGrid="0" snapToObjects="1">
      <p:cViewPr varScale="1">
        <p:scale>
          <a:sx n="144" d="100"/>
          <a:sy n="144" d="100"/>
        </p:scale>
        <p:origin x="1240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Rockwel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AC6E28A-33A3-DB4F-9F93-D3B0C6596826}" type="datetimeFigureOut">
              <a:rPr lang="en-US"/>
              <a:pPr>
                <a:defRPr/>
              </a:pPr>
              <a:t>6/21/23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Rockwel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C965ECB-F284-854D-818F-5BC971CC7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49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0F85DB7A-A5FF-C04A-A4AA-98B39292EA77}" type="datetimeFigureOut">
              <a:rPr lang="en-US"/>
              <a:pPr>
                <a:defRPr/>
              </a:pPr>
              <a:t>6/21/23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1A60B8F3-4DE0-044E-A0D2-83BDE6C79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49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13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66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Difficult because of different libraries (</a:t>
            </a:r>
            <a:r>
              <a:rPr lang="en-US" dirty="0" err="1"/>
              <a:t>PyTorch</a:t>
            </a:r>
            <a:r>
              <a:rPr lang="en-US" dirty="0"/>
              <a:t>, TensorFlow)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49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71298" y="1676188"/>
            <a:ext cx="8272702" cy="1334281"/>
          </a:xfrm>
        </p:spPr>
        <p:txBody>
          <a:bodyPr/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With Two Lines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1299" y="3095756"/>
            <a:ext cx="8681355" cy="581025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127672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71298" y="2140561"/>
            <a:ext cx="8272702" cy="1334281"/>
          </a:xfrm>
        </p:spPr>
        <p:txBody>
          <a:bodyPr/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With Two Lines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1299" y="3560129"/>
            <a:ext cx="8681355" cy="581025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284942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 bwMode="auto">
          <a:xfrm>
            <a:off x="289956" y="893853"/>
            <a:ext cx="7556500" cy="8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5153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560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289956" y="1722826"/>
            <a:ext cx="7556500" cy="310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289956" y="893853"/>
            <a:ext cx="7556500" cy="8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278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821" y="2142597"/>
            <a:ext cx="7763657" cy="2611257"/>
          </a:xfrm>
        </p:spPr>
        <p:txBody>
          <a:bodyPr>
            <a:normAutofit/>
          </a:bodyPr>
          <a:lstStyle>
            <a:lvl1pPr>
              <a:defRPr sz="1800">
                <a:latin typeface="Cambria"/>
                <a:cs typeface="Cambria"/>
              </a:defRPr>
            </a:lvl1pPr>
            <a:lvl2pPr>
              <a:defRPr sz="1800">
                <a:latin typeface="Cambria"/>
                <a:cs typeface="Cambria"/>
              </a:defRPr>
            </a:lvl2pPr>
            <a:lvl3pPr>
              <a:defRPr sz="1800">
                <a:latin typeface="Cambria"/>
                <a:cs typeface="Cambria"/>
              </a:defRPr>
            </a:lvl3pPr>
            <a:lvl4pPr>
              <a:defRPr sz="1800">
                <a:latin typeface="Cambria"/>
                <a:cs typeface="Cambria"/>
              </a:defRPr>
            </a:lvl4pPr>
            <a:lvl5pPr>
              <a:defRPr sz="1800">
                <a:latin typeface="Cambria"/>
                <a:cs typeface="Cambr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0"/>
          </p:nvPr>
        </p:nvSpPr>
        <p:spPr>
          <a:xfrm>
            <a:off x="293821" y="1500290"/>
            <a:ext cx="7763657" cy="581025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289956" y="893853"/>
            <a:ext cx="7556500" cy="8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857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821" y="2583842"/>
            <a:ext cx="3657600" cy="2268251"/>
          </a:xfrm>
        </p:spPr>
        <p:txBody>
          <a:bodyPr>
            <a:normAutofit/>
          </a:bodyPr>
          <a:lstStyle>
            <a:lvl1pPr>
              <a:defRPr sz="1800">
                <a:latin typeface="Cambria"/>
                <a:cs typeface="Cambria"/>
              </a:defRPr>
            </a:lvl1pPr>
            <a:lvl2pPr>
              <a:defRPr sz="1800">
                <a:latin typeface="Cambria"/>
                <a:cs typeface="Cambria"/>
              </a:defRPr>
            </a:lvl2pPr>
            <a:lvl3pPr>
              <a:defRPr sz="1800">
                <a:latin typeface="Cambria"/>
                <a:cs typeface="Cambria"/>
              </a:defRPr>
            </a:lvl3pPr>
            <a:lvl4pPr>
              <a:defRPr sz="1800">
                <a:latin typeface="Cambria"/>
                <a:cs typeface="Cambria"/>
              </a:defRPr>
            </a:lvl4pPr>
            <a:lvl5pPr>
              <a:defRPr sz="1800">
                <a:latin typeface="Cambria"/>
                <a:cs typeface="Cambr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6158" y="2583842"/>
            <a:ext cx="3657600" cy="2268251"/>
          </a:xfrm>
        </p:spPr>
        <p:txBody>
          <a:bodyPr>
            <a:normAutofit/>
          </a:bodyPr>
          <a:lstStyle>
            <a:lvl1pPr>
              <a:defRPr sz="1800" b="0" i="0">
                <a:latin typeface="Cambria"/>
                <a:cs typeface="Cambria"/>
              </a:defRPr>
            </a:lvl1pPr>
            <a:lvl2pPr>
              <a:defRPr sz="1800">
                <a:latin typeface="Cambria"/>
                <a:cs typeface="Cambria"/>
              </a:defRPr>
            </a:lvl2pPr>
            <a:lvl3pPr>
              <a:defRPr sz="1800">
                <a:latin typeface="Cambria"/>
                <a:cs typeface="Cambria"/>
              </a:defRPr>
            </a:lvl3pPr>
            <a:lvl4pPr>
              <a:defRPr sz="1800">
                <a:latin typeface="Cambria"/>
                <a:cs typeface="Cambria"/>
              </a:defRPr>
            </a:lvl4pPr>
            <a:lvl5pPr>
              <a:defRPr sz="1800">
                <a:latin typeface="Cambria"/>
                <a:cs typeface="Cambr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821" y="2301454"/>
            <a:ext cx="3657600" cy="242047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96158" y="2301454"/>
            <a:ext cx="3657600" cy="242047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0"/>
          </p:nvPr>
        </p:nvSpPr>
        <p:spPr>
          <a:xfrm>
            <a:off x="293821" y="1500290"/>
            <a:ext cx="7763657" cy="581025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289956" y="893853"/>
            <a:ext cx="7556500" cy="8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81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1300D9-494A-0247-AA2A-551E518BA0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709" y="1524"/>
            <a:ext cx="9141290" cy="514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0"/>
          <a:srcRect b="90037"/>
          <a:stretch/>
        </p:blipFill>
        <p:spPr>
          <a:xfrm>
            <a:off x="0" y="0"/>
            <a:ext cx="9144000" cy="51241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89956" y="893853"/>
            <a:ext cx="7556500" cy="8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9956" y="1722826"/>
            <a:ext cx="7556500" cy="310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9" r:id="rId2"/>
    <p:sldLayoutId id="2147484286" r:id="rId3"/>
    <p:sldLayoutId id="2147484285" r:id="rId4"/>
    <p:sldLayoutId id="2147484267" r:id="rId5"/>
    <p:sldLayoutId id="2147484269" r:id="rId6"/>
    <p:sldLayoutId id="2147484270" r:id="rId7"/>
    <p:sldLayoutId id="2147484265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0" kern="1200">
          <a:solidFill>
            <a:schemeClr val="accent1"/>
          </a:solidFill>
          <a:latin typeface="Arial"/>
          <a:ea typeface="MS PGothic" panose="020B0600070205080204" pitchFamily="34" charset="-128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3">
            <a:lumMod val="60000"/>
            <a:lumOff val="40000"/>
          </a:schemeClr>
        </a:buClr>
        <a:buSzPct val="75000"/>
        <a:buFont typeface="Wingdings" charset="2"/>
        <a:buChar char="n"/>
        <a:defRPr sz="2000" kern="1200">
          <a:solidFill>
            <a:schemeClr val="accent1"/>
          </a:solidFill>
          <a:latin typeface="Cambria"/>
          <a:ea typeface="MS PGothic" panose="020B0600070205080204" pitchFamily="34" charset="-128"/>
          <a:cs typeface="Cambria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chemeClr val="accent3"/>
        </a:buClr>
        <a:buSzPct val="75000"/>
        <a:buFont typeface="Wingdings" charset="2"/>
        <a:buChar char="n"/>
        <a:defRPr kern="1200">
          <a:solidFill>
            <a:schemeClr val="accent1"/>
          </a:solidFill>
          <a:latin typeface="Cambria"/>
          <a:ea typeface="MS PGothic" panose="020B0600070205080204" pitchFamily="34" charset="-128"/>
          <a:cs typeface="Cambria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3">
            <a:lumMod val="60000"/>
            <a:lumOff val="40000"/>
          </a:schemeClr>
        </a:buClr>
        <a:buSzPct val="75000"/>
        <a:buFont typeface="Wingdings" charset="2"/>
        <a:buChar char="n"/>
        <a:defRPr kern="1200">
          <a:solidFill>
            <a:schemeClr val="accent1"/>
          </a:solidFill>
          <a:latin typeface="Cambria"/>
          <a:ea typeface="MS PGothic" panose="020B0600070205080204" pitchFamily="34" charset="-128"/>
          <a:cs typeface="Cambria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chemeClr val="accent3"/>
        </a:buClr>
        <a:buSzPct val="75000"/>
        <a:buFont typeface="Wingdings" charset="2"/>
        <a:buChar char="n"/>
        <a:defRPr kern="1200">
          <a:solidFill>
            <a:schemeClr val="accent1"/>
          </a:solidFill>
          <a:latin typeface="Cambria"/>
          <a:ea typeface="MS PGothic" panose="020B0600070205080204" pitchFamily="34" charset="-128"/>
          <a:cs typeface="Cambria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3">
            <a:lumMod val="60000"/>
            <a:lumOff val="40000"/>
          </a:schemeClr>
        </a:buClr>
        <a:buSzPct val="75000"/>
        <a:buFont typeface="Wingdings" charset="2"/>
        <a:buChar char="n"/>
        <a:defRPr kern="1200">
          <a:solidFill>
            <a:schemeClr val="accent1"/>
          </a:solidFill>
          <a:latin typeface="Cambria"/>
          <a:ea typeface="MS PGothic" panose="020B0600070205080204" pitchFamily="34" charset="-128"/>
          <a:cs typeface="Cambria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Transformers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871299" y="3560129"/>
            <a:ext cx="8272701" cy="581025"/>
          </a:xfrm>
        </p:spPr>
        <p:txBody>
          <a:bodyPr/>
          <a:lstStyle/>
          <a:p>
            <a:r>
              <a:rPr lang="en-US" dirty="0"/>
              <a:t>A. R. Webber</a:t>
            </a:r>
          </a:p>
        </p:txBody>
      </p:sp>
    </p:spTree>
    <p:extLst>
      <p:ext uri="{BB962C8B-B14F-4D97-AF65-F5344CB8AC3E}">
        <p14:creationId xmlns:p14="http://schemas.microsoft.com/office/powerpoint/2010/main" val="649150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748AE152-D074-5F91-52A0-F415CD159D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67827" y="1889505"/>
            <a:ext cx="4104173" cy="136449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</a:t>
            </a:r>
          </a:p>
        </p:txBody>
      </p:sp>
      <p:pic>
        <p:nvPicPr>
          <p:cNvPr id="4" name="Content Placeholder 5" descr="A picture containing screenshot, diagram, circle&#10;&#10;Description automatically generated">
            <a:extLst>
              <a:ext uri="{FF2B5EF4-FFF2-40B4-BE49-F238E27FC236}">
                <a16:creationId xmlns:a16="http://schemas.microsoft.com/office/drawing/2014/main" id="{7EDB2753-E425-AEF4-EF84-1F2F0B351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067030" y="1730862"/>
            <a:ext cx="3787014" cy="215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3173956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B8B3A6-00AB-6D58-A0C6-68F744275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Enter: Transformers!</a:t>
            </a:r>
          </a:p>
        </p:txBody>
      </p:sp>
      <p:pic>
        <p:nvPicPr>
          <p:cNvPr id="14" name="Content Placeholder 13" descr="A picture containing text, screenshot, diagram, line&#10;&#10;Description automatically generated">
            <a:extLst>
              <a:ext uri="{FF2B5EF4-FFF2-40B4-BE49-F238E27FC236}">
                <a16:creationId xmlns:a16="http://schemas.microsoft.com/office/drawing/2014/main" id="{E8192929-6D31-2B4C-10EA-F0F9722EE4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19553" y="1730862"/>
            <a:ext cx="5704893" cy="2611438"/>
          </a:xfrm>
        </p:spPr>
      </p:pic>
    </p:spTree>
    <p:extLst>
      <p:ext uri="{BB962C8B-B14F-4D97-AF65-F5344CB8AC3E}">
        <p14:creationId xmlns:p14="http://schemas.microsoft.com/office/powerpoint/2010/main" val="1693838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B8B3A6-00AB-6D58-A0C6-68F744275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Encoder-Decoder</a:t>
            </a:r>
          </a:p>
        </p:txBody>
      </p:sp>
      <p:pic>
        <p:nvPicPr>
          <p:cNvPr id="5" name="Content Placeholder 5" descr="A diagram of state and state&#10;&#10;Description automatically generated with low confidence">
            <a:extLst>
              <a:ext uri="{FF2B5EF4-FFF2-40B4-BE49-F238E27FC236}">
                <a16:creationId xmlns:a16="http://schemas.microsoft.com/office/drawing/2014/main" id="{A05A9041-66A7-D9C5-AC5C-82CCEDA3A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89769" y="1739104"/>
            <a:ext cx="7764462" cy="2510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859521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B8B3A6-00AB-6D58-A0C6-68F744275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</a:t>
            </a:r>
          </a:p>
        </p:txBody>
      </p:sp>
      <p:pic>
        <p:nvPicPr>
          <p:cNvPr id="7" name="Picture 6" descr="A picture containing text, screenshot, square, pixel&#10;&#10;Description automatically generated">
            <a:extLst>
              <a:ext uri="{FF2B5EF4-FFF2-40B4-BE49-F238E27FC236}">
                <a16:creationId xmlns:a16="http://schemas.microsoft.com/office/drawing/2014/main" id="{9840EA47-5A78-D45F-E8A4-E47F02C1B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092" y="1909898"/>
            <a:ext cx="2725938" cy="2576647"/>
          </a:xfrm>
          <a:prstGeom prst="rect">
            <a:avLst/>
          </a:prstGeom>
        </p:spPr>
      </p:pic>
      <p:pic>
        <p:nvPicPr>
          <p:cNvPr id="9" name="Picture 8" descr="A picture containing text, line, font, number&#10;&#10;Description automatically generated">
            <a:extLst>
              <a:ext uri="{FF2B5EF4-FFF2-40B4-BE49-F238E27FC236}">
                <a16:creationId xmlns:a16="http://schemas.microsoft.com/office/drawing/2014/main" id="{BBF226DA-D42F-0CA0-8EF4-53F4B0478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871" y="2571750"/>
            <a:ext cx="5100221" cy="136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23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screenshot, text, colorfulness, design&#10;&#10;Description automatically generated">
            <a:extLst>
              <a:ext uri="{FF2B5EF4-FFF2-40B4-BE49-F238E27FC236}">
                <a16:creationId xmlns:a16="http://schemas.microsoft.com/office/drawing/2014/main" id="{99865430-F2A6-8A06-0234-006789E76F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38739" y="1730862"/>
            <a:ext cx="4666522" cy="3009877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ACBEB90-B76C-1B80-0C55-95C6D05E5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Self-Attention</a:t>
            </a:r>
          </a:p>
        </p:txBody>
      </p:sp>
    </p:spTree>
    <p:extLst>
      <p:ext uri="{BB962C8B-B14F-4D97-AF65-F5344CB8AC3E}">
        <p14:creationId xmlns:p14="http://schemas.microsoft.com/office/powerpoint/2010/main" val="561419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, screenshot, diagram, font&#10;&#10;Description automatically generated">
            <a:extLst>
              <a:ext uri="{FF2B5EF4-FFF2-40B4-BE49-F238E27FC236}">
                <a16:creationId xmlns:a16="http://schemas.microsoft.com/office/drawing/2014/main" id="{4F82D5C4-E76A-4C7F-4E3E-96CA527288B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67702" y="1976946"/>
            <a:ext cx="3112344" cy="2427954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79DB382-74AC-BA06-2F4C-DE18DD90A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Learning</a:t>
            </a:r>
          </a:p>
        </p:txBody>
      </p:sp>
      <p:pic>
        <p:nvPicPr>
          <p:cNvPr id="8" name="Picture 7" descr="A diagram of a language model&#10;&#10;Description automatically generated with low confidence">
            <a:extLst>
              <a:ext uri="{FF2B5EF4-FFF2-40B4-BE49-F238E27FC236}">
                <a16:creationId xmlns:a16="http://schemas.microsoft.com/office/drawing/2014/main" id="{75EC8C2A-4C80-3FBE-85A0-6E782513F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8206" y="2571750"/>
            <a:ext cx="4940423" cy="132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67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, screenshot, font, plot&#10;&#10;Description automatically generated">
            <a:extLst>
              <a:ext uri="{FF2B5EF4-FFF2-40B4-BE49-F238E27FC236}">
                <a16:creationId xmlns:a16="http://schemas.microsoft.com/office/drawing/2014/main" id="{C0455A0A-99CC-0102-8D57-0B3BDC858E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23777" y="1991510"/>
            <a:ext cx="4896446" cy="2611438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05CCED0-4BEC-6668-F3AE-D8F296B55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End-to-End</a:t>
            </a:r>
          </a:p>
        </p:txBody>
      </p:sp>
    </p:spTree>
    <p:extLst>
      <p:ext uri="{BB962C8B-B14F-4D97-AF65-F5344CB8AC3E}">
        <p14:creationId xmlns:p14="http://schemas.microsoft.com/office/powerpoint/2010/main" val="1824863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PNE Theme Slide Deck">
  <a:themeElements>
    <a:clrScheme name="Custom 7">
      <a:dk1>
        <a:sysClr val="windowText" lastClr="000000"/>
      </a:dk1>
      <a:lt1>
        <a:sysClr val="window" lastClr="FFFFFF"/>
      </a:lt1>
      <a:dk2>
        <a:srgbClr val="000C3E"/>
      </a:dk2>
      <a:lt2>
        <a:srgbClr val="6C9AC3"/>
      </a:lt2>
      <a:accent1>
        <a:srgbClr val="00529B"/>
      </a:accent1>
      <a:accent2>
        <a:srgbClr val="00529B"/>
      </a:accent2>
      <a:accent3>
        <a:srgbClr val="E17F35"/>
      </a:accent3>
      <a:accent4>
        <a:srgbClr val="FF462C"/>
      </a:accent4>
      <a:accent5>
        <a:srgbClr val="FF462C"/>
      </a:accent5>
      <a:accent6>
        <a:srgbClr val="6C9AC3"/>
      </a:accent6>
      <a:hlink>
        <a:srgbClr val="FF462C"/>
      </a:hlink>
      <a:folHlink>
        <a:srgbClr val="FF7F35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7151</TotalTime>
  <Words>30</Words>
  <Application>Microsoft Macintosh PowerPoint</Application>
  <PresentationFormat>On-screen Show (16:9)</PresentationFormat>
  <Paragraphs>13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</vt:lpstr>
      <vt:lpstr>Rockwell</vt:lpstr>
      <vt:lpstr>Wingdings</vt:lpstr>
      <vt:lpstr>PNE Theme Slide Deck</vt:lpstr>
      <vt:lpstr>Transformers</vt:lpstr>
      <vt:lpstr>Reminder</vt:lpstr>
      <vt:lpstr>Enter: Transformers!</vt:lpstr>
      <vt:lpstr>Encoder-Decoder</vt:lpstr>
      <vt:lpstr>Attention</vt:lpstr>
      <vt:lpstr>Self-Attention</vt:lpstr>
      <vt:lpstr>Transfer Learning</vt:lpstr>
      <vt:lpstr>End-to-End</vt:lpstr>
      <vt:lpstr>PowerPoint Presentation</vt:lpstr>
    </vt:vector>
  </TitlesOfParts>
  <Company>UF College of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Performance Data</dc:title>
  <dc:creator>Cocherell,Teresa D</dc:creator>
  <cp:lastModifiedBy>Webber, Alexander R</cp:lastModifiedBy>
  <cp:revision>299</cp:revision>
  <cp:lastPrinted>2014-01-31T19:29:42Z</cp:lastPrinted>
  <dcterms:created xsi:type="dcterms:W3CDTF">2013-09-18T13:46:37Z</dcterms:created>
  <dcterms:modified xsi:type="dcterms:W3CDTF">2023-06-21T18:01:25Z</dcterms:modified>
</cp:coreProperties>
</file>