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1489" r:id="rId2"/>
    <p:sldId id="1491" r:id="rId3"/>
    <p:sldId id="1476" r:id="rId4"/>
    <p:sldId id="1472" r:id="rId5"/>
    <p:sldId id="1492" r:id="rId6"/>
    <p:sldId id="1493" r:id="rId7"/>
    <p:sldId id="1473" r:id="rId8"/>
    <p:sldId id="1490" r:id="rId9"/>
    <p:sldId id="1458" r:id="rId10"/>
  </p:sldIdLst>
  <p:sldSz cx="12192000" cy="6858000"/>
  <p:notesSz cx="6858000" cy="9144000"/>
  <p:embeddedFontLst>
    <p:embeddedFont>
      <p:font typeface="Arial Black" panose="020B0A04020102020204" pitchFamily="34" charset="0"/>
      <p:bold r:id="rId12"/>
    </p:embeddedFont>
    <p:embeddedFont>
      <p:font typeface="Calibri" panose="020F0502020204030204" pitchFamily="34" charset="0"/>
      <p:regular r:id="rId13"/>
      <p:bold r:id="rId14"/>
      <p:italic r:id="rId15"/>
      <p:boldItalic r:id="rId16"/>
    </p:embeddedFont>
    <p:embeddedFont>
      <p:font typeface="Gentona Book" panose="00000800000000000000" charset="0"/>
      <p:regular r:id="rId17"/>
      <p:bold r:id="rId18"/>
      <p:italic r:id="rId19"/>
    </p:embeddedFont>
    <p:embeddedFont>
      <p:font typeface="Obviously Wide Semi" panose="020B060402020202020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A5"/>
    <a:srgbClr val="ED7C24"/>
    <a:srgbClr val="EB8326"/>
    <a:srgbClr val="E98827"/>
    <a:srgbClr val="E7932D"/>
    <a:srgbClr val="E59930"/>
    <a:srgbClr val="E39F33"/>
    <a:srgbClr val="ED7E24"/>
    <a:srgbClr val="000000"/>
    <a:srgbClr val="EA8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60581" autoAdjust="0"/>
  </p:normalViewPr>
  <p:slideViewPr>
    <p:cSldViewPr snapToGrid="0" snapToObjects="1">
      <p:cViewPr varScale="1">
        <p:scale>
          <a:sx n="50" d="100"/>
          <a:sy n="50" d="100"/>
        </p:scale>
        <p:origin x="1493" y="34"/>
      </p:cViewPr>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11911-7B65-A44F-93E6-356E0048A6AF}"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D10F1-7D42-A34F-BAC8-00C0AABB3DFF}" type="slidenum">
              <a:rPr lang="en-US" smtClean="0"/>
              <a:t>‹#›</a:t>
            </a:fld>
            <a:endParaRPr lang="en-US"/>
          </a:p>
        </p:txBody>
      </p:sp>
    </p:spTree>
    <p:extLst>
      <p:ext uri="{BB962C8B-B14F-4D97-AF65-F5344CB8AC3E}">
        <p14:creationId xmlns:p14="http://schemas.microsoft.com/office/powerpoint/2010/main" val="42363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a:t>
            </a:r>
          </a:p>
          <a:p>
            <a:pPr marL="171450" indent="-171450">
              <a:buFontTx/>
              <a:buChar char="-"/>
            </a:pPr>
            <a:r>
              <a:rPr lang="en-US" dirty="0"/>
              <a:t>Large segmentation model with a lot of pre-trained data on a generic task</a:t>
            </a:r>
          </a:p>
          <a:p>
            <a:pPr marL="171450" indent="-171450">
              <a:buFontTx/>
              <a:buChar char="-"/>
            </a:pPr>
            <a:r>
              <a:rPr lang="en-US" dirty="0"/>
              <a:t>Using valid masks (predicts missing token in a process like BERT and CLIP)</a:t>
            </a:r>
          </a:p>
          <a:p>
            <a:pPr marL="171450" indent="-171450">
              <a:buFontTx/>
              <a:buChar char="-"/>
            </a:pPr>
            <a:r>
              <a:rPr lang="en-US" dirty="0"/>
              <a:t>A large transformer can bring out rich features and then do more stuff down the line (what SAM did)</a:t>
            </a:r>
          </a:p>
          <a:p>
            <a:pPr marL="0" indent="0">
              <a:buFontTx/>
              <a:buNone/>
            </a:pPr>
            <a:endParaRPr lang="en-US" dirty="0"/>
          </a:p>
          <a:p>
            <a:pPr marL="0" indent="0">
              <a:buFontTx/>
              <a:buNone/>
            </a:pPr>
            <a:r>
              <a:rPr lang="en-US" dirty="0"/>
              <a:t>Meaning?</a:t>
            </a:r>
          </a:p>
          <a:p>
            <a:pPr marL="171450" indent="-171450">
              <a:buFontTx/>
              <a:buChar char="-"/>
            </a:pPr>
            <a:r>
              <a:rPr lang="en-US" dirty="0"/>
              <a:t>Can take an image take a chunk and generic the chunk that is missing (infinitely)</a:t>
            </a:r>
          </a:p>
          <a:p>
            <a:pPr marL="171450" indent="-171450">
              <a:buFontTx/>
              <a:buChar char="-"/>
            </a:pPr>
            <a:r>
              <a:rPr lang="en-US" dirty="0"/>
              <a:t>Was very limited in the past with a lack of abundant training data</a:t>
            </a:r>
          </a:p>
          <a:p>
            <a:pPr marL="171450" indent="-171450">
              <a:buFontTx/>
              <a:buChar char="-"/>
            </a:pPr>
            <a:endParaRPr lang="en-US" dirty="0"/>
          </a:p>
          <a:p>
            <a:pPr marL="0" indent="0">
              <a:buFontTx/>
              <a:buNone/>
            </a:pPr>
            <a:r>
              <a:rPr lang="en-US" dirty="0"/>
              <a:t>What is a data engine?</a:t>
            </a:r>
          </a:p>
          <a:p>
            <a:pPr marL="171450" indent="-171450">
              <a:buFontTx/>
              <a:buChar char="-"/>
            </a:pPr>
            <a:r>
              <a:rPr lang="en-US" dirty="0"/>
              <a:t>Uses </a:t>
            </a:r>
            <a:r>
              <a:rPr lang="en-US" dirty="0" err="1"/>
              <a:t>sudo</a:t>
            </a:r>
            <a:r>
              <a:rPr lang="en-US" dirty="0"/>
              <a:t> labeling: use model to label images and use images to train the model</a:t>
            </a:r>
          </a:p>
          <a:p>
            <a:pPr marL="171450" indent="-171450">
              <a:buFontTx/>
              <a:buChar char="-"/>
            </a:pPr>
            <a:r>
              <a:rPr lang="en-US" dirty="0"/>
              <a:t>Rinse and repeat in a circle</a:t>
            </a:r>
          </a:p>
          <a:p>
            <a:pPr marL="171450" indent="-171450">
              <a:buFontTx/>
              <a:buChar char="-"/>
            </a:pPr>
            <a:endParaRPr lang="en-US" dirty="0"/>
          </a:p>
          <a:p>
            <a:pPr marL="0" indent="0">
              <a:buFontTx/>
              <a:buNone/>
            </a:pPr>
            <a:r>
              <a:rPr lang="en-US" dirty="0"/>
              <a:t>Context</a:t>
            </a:r>
          </a:p>
          <a:p>
            <a:pPr marL="171450" indent="-171450">
              <a:buFontTx/>
              <a:buChar char="-"/>
            </a:pPr>
            <a:r>
              <a:rPr lang="en-US" dirty="0"/>
              <a:t>Masks are not abundant since it is artificial</a:t>
            </a:r>
          </a:p>
          <a:p>
            <a:pPr marL="628650" lvl="1" indent="-171450">
              <a:buFontTx/>
              <a:buChar char="-"/>
            </a:pPr>
            <a:r>
              <a:rPr lang="en-US" dirty="0"/>
              <a:t>Bounding model boxes, mask segmentation model masks &lt;- supervised learning era</a:t>
            </a:r>
          </a:p>
          <a:p>
            <a:pPr marL="628650" lvl="1" indent="-171450">
              <a:buFontTx/>
              <a:buChar char="-"/>
            </a:pPr>
            <a:r>
              <a:rPr lang="en-US" dirty="0"/>
              <a:t>Still working on that</a:t>
            </a:r>
          </a:p>
          <a:p>
            <a:pPr marL="171450" indent="-171450">
              <a:buFontTx/>
              <a:buChar char="-"/>
            </a:pPr>
            <a:r>
              <a:rPr lang="en-US" dirty="0"/>
              <a:t>Previously had people to go annotate these images manually</a:t>
            </a:r>
          </a:p>
          <a:p>
            <a:pPr marL="628650" lvl="1" indent="-171450">
              <a:buFontTx/>
              <a:buChar char="-"/>
            </a:pPr>
            <a:r>
              <a:rPr lang="en-US" dirty="0"/>
              <a:t>Getting a partial result and then correct it</a:t>
            </a:r>
          </a:p>
          <a:p>
            <a:pPr marL="628650" lvl="1" indent="-171450">
              <a:buFontTx/>
              <a:buChar char="-"/>
            </a:pPr>
            <a:r>
              <a:rPr lang="en-US" dirty="0"/>
              <a:t>Already partially assisted by models</a:t>
            </a:r>
          </a:p>
          <a:p>
            <a:pPr marL="0" indent="0">
              <a:buFontTx/>
              <a:buNone/>
            </a:pPr>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2</a:t>
            </a:fld>
            <a:endParaRPr lang="en-US"/>
          </a:p>
        </p:txBody>
      </p:sp>
    </p:spTree>
    <p:extLst>
      <p:ext uri="{BB962C8B-B14F-4D97-AF65-F5344CB8AC3E}">
        <p14:creationId xmlns:p14="http://schemas.microsoft.com/office/powerpoint/2010/main" val="121168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Creates all these points and then sample the image at these points</a:t>
            </a:r>
          </a:p>
          <a:p>
            <a:pPr marL="628650" lvl="1" indent="-171450">
              <a:buFontTx/>
              <a:buChar char="-"/>
            </a:pPr>
            <a:r>
              <a:rPr lang="en-US" dirty="0"/>
              <a:t>Does some kind of non mask suppression</a:t>
            </a:r>
          </a:p>
          <a:p>
            <a:pPr marL="628650" lvl="1" indent="-171450">
              <a:buFontTx/>
              <a:buChar char="-"/>
            </a:pPr>
            <a:r>
              <a:rPr lang="en-US" dirty="0"/>
              <a:t>Spatial info being used to get all the masks automatically</a:t>
            </a:r>
          </a:p>
          <a:p>
            <a:pPr marL="1085850" lvl="2" indent="-171450">
              <a:buFontTx/>
              <a:buChar char="-"/>
            </a:pPr>
            <a:r>
              <a:rPr lang="en-US" dirty="0"/>
              <a:t>Spatial points -&gt; single foreground point creating these high quality masks</a:t>
            </a:r>
          </a:p>
          <a:p>
            <a:pPr marL="171450" indent="-171450">
              <a:buFontTx/>
              <a:buChar char="-"/>
            </a:pPr>
            <a:r>
              <a:rPr lang="en-US" dirty="0"/>
              <a:t>Final dataset with 1 B m from 11 M images</a:t>
            </a:r>
          </a:p>
          <a:p>
            <a:pPr marL="628650" lvl="1" indent="-171450">
              <a:buFontTx/>
              <a:buChar char="-"/>
            </a:pPr>
            <a:r>
              <a:rPr lang="en-US" dirty="0"/>
              <a:t>Did top 1 or top 5 predictions (have multiple predictions and select the best prediction from that)</a:t>
            </a:r>
          </a:p>
          <a:p>
            <a:pPr marL="171450" indent="-171450">
              <a:buFontTx/>
              <a:buChar char="-"/>
            </a:pPr>
            <a:r>
              <a:rPr lang="en-US" dirty="0"/>
              <a:t>Runs on backend not web browser</a:t>
            </a:r>
          </a:p>
          <a:p>
            <a:pPr marL="457200" lvl="1"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3</a:t>
            </a:fld>
            <a:endParaRPr lang="en-US"/>
          </a:p>
        </p:txBody>
      </p:sp>
    </p:spTree>
    <p:extLst>
      <p:ext uri="{BB962C8B-B14F-4D97-AF65-F5344CB8AC3E}">
        <p14:creationId xmlns:p14="http://schemas.microsoft.com/office/powerpoint/2010/main" val="394670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Impressive segmentation</a:t>
            </a:r>
          </a:p>
          <a:p>
            <a:pPr marL="1085850" lvl="2" indent="-171450">
              <a:buFontTx/>
              <a:buChar char="-"/>
            </a:pPr>
            <a:r>
              <a:rPr lang="en-US" dirty="0"/>
              <a:t>Detecting small objects against big objects</a:t>
            </a:r>
          </a:p>
          <a:p>
            <a:pPr marL="1085850" lvl="2" indent="-171450">
              <a:buFontTx/>
              <a:buChar char="-"/>
            </a:pPr>
            <a:r>
              <a:rPr lang="en-US" dirty="0"/>
              <a:t>A lot of detection of objects at once</a:t>
            </a:r>
          </a:p>
          <a:p>
            <a:pPr marL="1085850" lvl="2" indent="-171450">
              <a:buFontTx/>
              <a:buChar char="-"/>
            </a:pPr>
            <a:r>
              <a:rPr lang="en-US" dirty="0"/>
              <a:t>Different sizes, huge amount of objects</a:t>
            </a:r>
          </a:p>
          <a:p>
            <a:pPr marL="628650" lvl="1" indent="-171450">
              <a:buFontTx/>
              <a:buChar char="-"/>
            </a:pPr>
            <a:r>
              <a:rPr lang="en-US" dirty="0"/>
              <a:t>Problems</a:t>
            </a:r>
          </a:p>
          <a:p>
            <a:pPr marL="1085850" lvl="2" indent="-171450">
              <a:buFontTx/>
              <a:buChar char="-"/>
            </a:pPr>
            <a:r>
              <a:rPr lang="en-US" dirty="0"/>
              <a:t>Some parts of the objects are not captured entirely</a:t>
            </a:r>
          </a:p>
          <a:p>
            <a:pPr marL="1085850" lvl="2" indent="-171450">
              <a:buFontTx/>
              <a:buChar char="-"/>
            </a:pPr>
            <a:r>
              <a:rPr lang="en-US" dirty="0"/>
              <a:t>Different sizes, huge amount of objects</a:t>
            </a:r>
          </a:p>
          <a:p>
            <a:pPr marL="628650" lvl="1" indent="-171450">
              <a:buFontTx/>
              <a:buChar char="-"/>
            </a:pPr>
            <a:r>
              <a:rPr lang="en-US" dirty="0"/>
              <a:t>ImageNet and </a:t>
            </a:r>
            <a:r>
              <a:rPr lang="en-US" dirty="0" err="1"/>
              <a:t>ImageNetK</a:t>
            </a:r>
            <a:endParaRPr lang="en-US" dirty="0"/>
          </a:p>
          <a:p>
            <a:pPr marL="1085850" lvl="2" indent="-171450">
              <a:buFontTx/>
              <a:buChar char="-"/>
            </a:pPr>
            <a:r>
              <a:rPr lang="en-US" dirty="0"/>
              <a:t>Are some of the other segmentation models specifically for Herculean with slices whereas these are for RGB images</a:t>
            </a:r>
          </a:p>
          <a:p>
            <a:pPr marL="1085850" lvl="2" indent="-171450">
              <a:buFontTx/>
              <a:buChar char="-"/>
            </a:pPr>
            <a:r>
              <a:rPr lang="en-US" dirty="0"/>
              <a:t>One for Herculean scrolls with pretrained data</a:t>
            </a:r>
          </a:p>
          <a:p>
            <a:pPr marL="914400" lvl="2" indent="0">
              <a:buFontTx/>
              <a:buNone/>
            </a:pPr>
            <a:endParaRPr lang="en-US" dirty="0"/>
          </a:p>
          <a:p>
            <a:pPr marL="1085850" lvl="2" indent="-171450">
              <a:buFontTx/>
              <a:buChar char="-"/>
            </a:pPr>
            <a:endParaRPr lang="en-US" dirty="0"/>
          </a:p>
          <a:p>
            <a:pPr marL="1085850" lvl="2" indent="-171450">
              <a:buFontTx/>
              <a:buChar char="-"/>
            </a:pPr>
            <a:endParaRPr lang="en-US" dirty="0"/>
          </a:p>
          <a:p>
            <a:pPr marL="1085850" lvl="2" indent="-171450">
              <a:buFontTx/>
              <a:buChar char="-"/>
            </a:pPr>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4</a:t>
            </a:fld>
            <a:endParaRPr lang="en-US"/>
          </a:p>
        </p:txBody>
      </p:sp>
    </p:spTree>
    <p:extLst>
      <p:ext uri="{BB962C8B-B14F-4D97-AF65-F5344CB8AC3E}">
        <p14:creationId xmlns:p14="http://schemas.microsoft.com/office/powerpoint/2010/main" val="52483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Uses NLP’s next token prediction task for prompt solving and pre-training</a:t>
            </a:r>
          </a:p>
          <a:p>
            <a:pPr marL="171450" indent="-171450">
              <a:buFontTx/>
              <a:buChar char="-"/>
            </a:pPr>
            <a:r>
              <a:rPr lang="en-US" dirty="0"/>
              <a:t>Tool former: large language models to use tools that can be segmentation models</a:t>
            </a:r>
          </a:p>
          <a:p>
            <a:pPr marL="171450" indent="-171450">
              <a:buFontTx/>
              <a:buChar char="-"/>
            </a:pPr>
            <a:r>
              <a:rPr lang="en-US" dirty="0"/>
              <a:t>Would be low resolution to speed things up </a:t>
            </a:r>
          </a:p>
          <a:p>
            <a:pPr marL="171450" indent="-171450">
              <a:buFontTx/>
              <a:buChar char="-"/>
            </a:pPr>
            <a:r>
              <a:rPr lang="en-US" dirty="0"/>
              <a:t>Minimally adapted and high level for secrecy</a:t>
            </a:r>
          </a:p>
          <a:p>
            <a:pPr marL="171450" indent="-171450">
              <a:buFontTx/>
              <a:buChar char="-"/>
            </a:pPr>
            <a:r>
              <a:rPr lang="en-US" dirty="0"/>
              <a:t>Had annotators to help for SAM </a:t>
            </a:r>
          </a:p>
          <a:p>
            <a:pPr marL="171450" indent="-171450">
              <a:buFontTx/>
              <a:buChar char="-"/>
            </a:pPr>
            <a:r>
              <a:rPr lang="en-US" dirty="0"/>
              <a:t>Helpful for object detection models good for localization</a:t>
            </a:r>
          </a:p>
        </p:txBody>
      </p:sp>
      <p:sp>
        <p:nvSpPr>
          <p:cNvPr id="4" name="Slide Number Placeholder 3"/>
          <p:cNvSpPr>
            <a:spLocks noGrp="1"/>
          </p:cNvSpPr>
          <p:nvPr>
            <p:ph type="sldNum" sz="quarter" idx="5"/>
          </p:nvPr>
        </p:nvSpPr>
        <p:spPr/>
        <p:txBody>
          <a:bodyPr/>
          <a:lstStyle/>
          <a:p>
            <a:fld id="{972D10F1-7D42-A34F-BAC8-00C0AABB3DFF}" type="slidenum">
              <a:rPr lang="en-US" smtClean="0"/>
              <a:t>5</a:t>
            </a:fld>
            <a:endParaRPr lang="en-US"/>
          </a:p>
        </p:txBody>
      </p:sp>
    </p:spTree>
    <p:extLst>
      <p:ext uri="{BB962C8B-B14F-4D97-AF65-F5344CB8AC3E}">
        <p14:creationId xmlns:p14="http://schemas.microsoft.com/office/powerpoint/2010/main" val="164618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Transformer block that compresses image into 256 by 256 feature matrix, you use it on any image, passed into coder head for masks, and then get valid masks</a:t>
            </a:r>
          </a:p>
          <a:p>
            <a:pPr marL="171450" indent="-171450">
              <a:buFontTx/>
              <a:buChar char="-"/>
            </a:pPr>
            <a:r>
              <a:rPr lang="en-US" dirty="0"/>
              <a:t>In other words</a:t>
            </a:r>
          </a:p>
          <a:p>
            <a:pPr marL="171450" indent="-171450">
              <a:buFontTx/>
              <a:buChar char="-"/>
            </a:pPr>
            <a:r>
              <a:rPr lang="en-US" dirty="0"/>
              <a:t>Feed an image, get image embedding with vision transformer, have a mask that goes through a conf net and then gets concatenated with image embedding to mask out, takes in the three options by doing positional encodings for the prompts and a tokenized text, and then it comes up with valid masks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SAM would output multiple predictions via masks and put confidence scores</a:t>
            </a:r>
          </a:p>
          <a:p>
            <a:pPr marL="171450" indent="-171450">
              <a:buFontTx/>
              <a:buChar char="-"/>
            </a:pPr>
            <a:r>
              <a:rPr lang="en-US" dirty="0"/>
              <a:t>Ran mask decoders and prompt encoders fast while image encoder would be the longest</a:t>
            </a:r>
          </a:p>
          <a:p>
            <a:pPr marL="171450" indent="-171450">
              <a:buFontTx/>
              <a:buChar char="-"/>
            </a:pPr>
            <a:r>
              <a:rPr lang="en-US" dirty="0"/>
              <a:t>Has supervised learning, non-supervised learning, and self-supervised learning</a:t>
            </a:r>
          </a:p>
          <a:p>
            <a:pPr marL="171450" indent="-171450">
              <a:buFontTx/>
              <a:buChar char="-"/>
            </a:pPr>
            <a:r>
              <a:rPr lang="en-US" dirty="0"/>
              <a:t>Might crop images</a:t>
            </a:r>
          </a:p>
          <a:p>
            <a:pPr marL="171450" indent="-171450">
              <a:buFontTx/>
              <a:buChar char="-"/>
            </a:pPr>
            <a:r>
              <a:rPr lang="en-US" dirty="0"/>
              <a:t>Needs a specific version to your </a:t>
            </a:r>
            <a:r>
              <a:rPr lang="en-US" dirty="0" err="1"/>
              <a:t>conda</a:t>
            </a:r>
            <a:r>
              <a:rPr lang="en-US" dirty="0"/>
              <a:t> environment\</a:t>
            </a:r>
          </a:p>
          <a:p>
            <a:pPr marL="628650" lvl="1" indent="-171450">
              <a:buFontTx/>
              <a:buChar char="-"/>
            </a:pPr>
            <a:r>
              <a:rPr lang="en-US" dirty="0"/>
              <a:t>Python 3.8</a:t>
            </a:r>
          </a:p>
          <a:p>
            <a:pPr marL="628650" lvl="1" indent="-171450">
              <a:buFontTx/>
              <a:buChar char="-"/>
            </a:pPr>
            <a:r>
              <a:rPr lang="en-US" dirty="0" err="1"/>
              <a:t>PyTorch</a:t>
            </a:r>
            <a:r>
              <a:rPr lang="en-US" dirty="0"/>
              <a:t> 1.7</a:t>
            </a:r>
          </a:p>
          <a:p>
            <a:pPr marL="628650" lvl="1" indent="-171450">
              <a:buFontTx/>
              <a:buChar char="-"/>
            </a:pPr>
            <a:r>
              <a:rPr lang="en-US" dirty="0" err="1"/>
              <a:t>TorchVision</a:t>
            </a:r>
            <a:r>
              <a:rPr lang="en-US" dirty="0"/>
              <a:t> 0.8</a:t>
            </a:r>
          </a:p>
          <a:p>
            <a:pPr marL="628650" lvl="1" indent="-171450">
              <a:buFontTx/>
              <a:buChar char="-"/>
            </a:pPr>
            <a:r>
              <a:rPr lang="en-US" dirty="0"/>
              <a:t>OpenCV</a:t>
            </a:r>
          </a:p>
          <a:p>
            <a:pPr marL="628650" lvl="1" indent="-171450">
              <a:buFontTx/>
              <a:buChar char="-"/>
            </a:pPr>
            <a:r>
              <a:rPr lang="en-US" dirty="0"/>
              <a:t>Matplotlib</a:t>
            </a:r>
          </a:p>
          <a:p>
            <a:pPr marL="628650" lvl="1" indent="-171450">
              <a:buFontTx/>
              <a:buChar char="-"/>
            </a:pPr>
            <a:r>
              <a:rPr lang="en-US" dirty="0"/>
              <a:t>Pip install –e</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6</a:t>
            </a:fld>
            <a:endParaRPr lang="en-US"/>
          </a:p>
        </p:txBody>
      </p:sp>
    </p:spTree>
    <p:extLst>
      <p:ext uri="{BB962C8B-B14F-4D97-AF65-F5344CB8AC3E}">
        <p14:creationId xmlns:p14="http://schemas.microsoft.com/office/powerpoint/2010/main" val="371754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CLIP:</a:t>
            </a:r>
          </a:p>
          <a:p>
            <a:pPr marL="171450" indent="-171450">
              <a:buFontTx/>
              <a:buChar char="-"/>
            </a:pPr>
            <a:r>
              <a:rPr lang="en-US" dirty="0"/>
              <a:t>Uses image embedding and prompts in its encoder</a:t>
            </a:r>
          </a:p>
          <a:p>
            <a:pPr marL="171450" indent="-171450">
              <a:buFontTx/>
              <a:buChar char="-"/>
            </a:pPr>
            <a:r>
              <a:rPr lang="en-US" dirty="0"/>
              <a:t>Uses text prompts in segment</a:t>
            </a:r>
          </a:p>
          <a:p>
            <a:pPr marL="0" indent="0">
              <a:buFontTx/>
              <a:buNone/>
            </a:pPr>
            <a:r>
              <a:rPr lang="en-US" dirty="0"/>
              <a:t>How the code block changes based on its parameters (like how below the threshold more images going through increase to stop junk going through score threshold is after segmentation whether to leave specific objects out)</a:t>
            </a:r>
          </a:p>
          <a:p>
            <a:pPr marL="0" indent="0">
              <a:buFontTx/>
              <a:buNone/>
            </a:pPr>
            <a:r>
              <a:rPr lang="en-US" dirty="0"/>
              <a:t>- Know the output of it would be a dictionary of masks</a:t>
            </a:r>
          </a:p>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7</a:t>
            </a:fld>
            <a:endParaRPr lang="en-US"/>
          </a:p>
        </p:txBody>
      </p:sp>
    </p:spTree>
    <p:extLst>
      <p:ext uri="{BB962C8B-B14F-4D97-AF65-F5344CB8AC3E}">
        <p14:creationId xmlns:p14="http://schemas.microsoft.com/office/powerpoint/2010/main" val="219572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CLIP:</a:t>
            </a:r>
          </a:p>
          <a:p>
            <a:pPr marL="171450" indent="-171450">
              <a:buFontTx/>
              <a:buChar char="-"/>
            </a:pPr>
            <a:r>
              <a:rPr lang="en-US" dirty="0"/>
              <a:t>Uses image embedding and prompts in its encoder</a:t>
            </a:r>
          </a:p>
          <a:p>
            <a:pPr marL="171450" indent="-171450">
              <a:buFontTx/>
              <a:buChar char="-"/>
            </a:pPr>
            <a:r>
              <a:rPr lang="en-US" dirty="0"/>
              <a:t>Uses text prompts in segment</a:t>
            </a:r>
          </a:p>
          <a:p>
            <a:pPr marL="0" indent="0">
              <a:buFontTx/>
              <a:buNone/>
            </a:pPr>
            <a:r>
              <a:rPr lang="en-US" dirty="0"/>
              <a:t>How the code block changes based on its parameters (like how below the threshold more images going through increase to stop junk going through score threshold is after segmentation whether to leave specific objects out)</a:t>
            </a:r>
          </a:p>
          <a:p>
            <a:pPr marL="0" indent="0">
              <a:buFontTx/>
              <a:buNone/>
            </a:pPr>
            <a:r>
              <a:rPr lang="en-US" dirty="0"/>
              <a:t>- Know the output of it would be a dictionary of masks</a:t>
            </a:r>
          </a:p>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8</a:t>
            </a:fld>
            <a:endParaRPr lang="en-US"/>
          </a:p>
        </p:txBody>
      </p:sp>
    </p:spTree>
    <p:extLst>
      <p:ext uri="{BB962C8B-B14F-4D97-AF65-F5344CB8AC3E}">
        <p14:creationId xmlns:p14="http://schemas.microsoft.com/office/powerpoint/2010/main" val="1283758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ertheim Lab)">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outdoor, blue, day&#10;&#10;Description automatically generated">
            <a:extLst>
              <a:ext uri="{FF2B5EF4-FFF2-40B4-BE49-F238E27FC236}">
                <a16:creationId xmlns:a16="http://schemas.microsoft.com/office/drawing/2014/main" id="{1B67ADE8-0F92-3751-CDBB-FF2F540B168D}"/>
              </a:ext>
            </a:extLst>
          </p:cNvPr>
          <p:cNvPicPr>
            <a:picLocks noChangeAspect="1"/>
          </p:cNvPicPr>
          <p:nvPr userDrawn="1"/>
        </p:nvPicPr>
        <p:blipFill>
          <a:blip r:embed="rId2"/>
          <a:stretch>
            <a:fillRect/>
          </a:stretch>
        </p:blipFill>
        <p:spPr>
          <a:xfrm>
            <a:off x="-44767" y="-24765"/>
            <a:ext cx="12281535" cy="6907530"/>
          </a:xfrm>
          <a:prstGeom prst="rect">
            <a:avLst/>
          </a:prstGeom>
        </p:spPr>
      </p:pic>
      <p:sp>
        <p:nvSpPr>
          <p:cNvPr id="2" name="Title 1">
            <a:extLst>
              <a:ext uri="{FF2B5EF4-FFF2-40B4-BE49-F238E27FC236}">
                <a16:creationId xmlns:a16="http://schemas.microsoft.com/office/drawing/2014/main" id="{44C986EB-0387-4CBA-9F15-A02019605BBD}"/>
              </a:ext>
            </a:extLst>
          </p:cNvPr>
          <p:cNvSpPr>
            <a:spLocks noGrp="1"/>
          </p:cNvSpPr>
          <p:nvPr>
            <p:ph type="ctrTitle" hasCustomPrompt="1"/>
          </p:nvPr>
        </p:nvSpPr>
        <p:spPr>
          <a:xfrm>
            <a:off x="409303" y="2248929"/>
            <a:ext cx="11477898" cy="1464631"/>
          </a:xfrm>
        </p:spPr>
        <p:txBody>
          <a:bodyPr anchor="b" anchorCtr="0">
            <a:normAutofit/>
          </a:bodyPr>
          <a:lstStyle>
            <a:lvl1pPr>
              <a:defRPr sz="4000" b="1" i="0" spc="50"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3" name="Content Placeholder 10">
            <a:extLst>
              <a:ext uri="{FF2B5EF4-FFF2-40B4-BE49-F238E27FC236}">
                <a16:creationId xmlns:a16="http://schemas.microsoft.com/office/drawing/2014/main" id="{768EA31E-6B8B-9568-8909-EF3C6E7B722F}"/>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7" name="Content Placeholder 10">
            <a:extLst>
              <a:ext uri="{FF2B5EF4-FFF2-40B4-BE49-F238E27FC236}">
                <a16:creationId xmlns:a16="http://schemas.microsoft.com/office/drawing/2014/main" id="{13340BA7-3273-DA30-FAB7-4572595189CA}"/>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pic>
        <p:nvPicPr>
          <p:cNvPr id="9" name="Picture 8" descr="Text&#10;&#10;Description automatically generated">
            <a:extLst>
              <a:ext uri="{FF2B5EF4-FFF2-40B4-BE49-F238E27FC236}">
                <a16:creationId xmlns:a16="http://schemas.microsoft.com/office/drawing/2014/main" id="{8DECFF1A-B19B-F461-F31C-87AAB18129CA}"/>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3193063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for Plannin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201494-D9B1-10DB-B52A-822F8F062672}"/>
              </a:ext>
            </a:extLst>
          </p:cNvPr>
          <p:cNvGrpSpPr>
            <a:grpSpLocks noChangeAspect="1"/>
          </p:cNvGrpSpPr>
          <p:nvPr userDrawn="1"/>
        </p:nvGrpSpPr>
        <p:grpSpPr>
          <a:xfrm>
            <a:off x="1295081" y="1271246"/>
            <a:ext cx="9601200" cy="4800600"/>
            <a:chOff x="609280" y="945242"/>
            <a:chExt cx="10973120" cy="5492363"/>
          </a:xfrm>
        </p:grpSpPr>
        <p:sp>
          <p:nvSpPr>
            <p:cNvPr id="3" name="Rectangle 2">
              <a:extLst>
                <a:ext uri="{FF2B5EF4-FFF2-40B4-BE49-F238E27FC236}">
                  <a16:creationId xmlns:a16="http://schemas.microsoft.com/office/drawing/2014/main" id="{29BBB07B-4464-A3BC-B007-6898C6B7FDEA}"/>
                </a:ext>
              </a:extLst>
            </p:cNvPr>
            <p:cNvSpPr>
              <a:spLocks/>
            </p:cNvSpPr>
            <p:nvPr userDrawn="1"/>
          </p:nvSpPr>
          <p:spPr>
            <a:xfrm>
              <a:off x="609280" y="945242"/>
              <a:ext cx="10972795" cy="5486400"/>
            </a:xfrm>
            <a:prstGeom prst="rect">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a:bodyPr>
            <a:lstStyle/>
            <a:p>
              <a:pPr algn="ctr"/>
              <a:endParaRPr lang="en-US" dirty="0" err="1">
                <a:solidFill>
                  <a:schemeClr val="tx1"/>
                </a:solidFill>
                <a:latin typeface="Gentona Book" pitchFamily="2" charset="77"/>
              </a:endParaRPr>
            </a:p>
          </p:txBody>
        </p:sp>
        <p:cxnSp>
          <p:nvCxnSpPr>
            <p:cNvPr id="4" name="Straight Arrow Connector 3">
              <a:extLst>
                <a:ext uri="{FF2B5EF4-FFF2-40B4-BE49-F238E27FC236}">
                  <a16:creationId xmlns:a16="http://schemas.microsoft.com/office/drawing/2014/main" id="{71D903F7-D4C3-74D9-9986-735EAAFE5B98}"/>
                </a:ext>
              </a:extLst>
            </p:cNvPr>
            <p:cNvCxnSpPr>
              <a:cxnSpLocks/>
            </p:cNvCxnSpPr>
            <p:nvPr userDrawn="1"/>
          </p:nvCxnSpPr>
          <p:spPr>
            <a:xfrm>
              <a:off x="609600" y="3694405"/>
              <a:ext cx="10972800" cy="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D968636-D021-94A1-F5A9-5C64639731E8}"/>
                </a:ext>
              </a:extLst>
            </p:cNvPr>
            <p:cNvCxnSpPr>
              <a:cxnSpLocks/>
            </p:cNvCxnSpPr>
            <p:nvPr userDrawn="1"/>
          </p:nvCxnSpPr>
          <p:spPr>
            <a:xfrm>
              <a:off x="6096000" y="951205"/>
              <a:ext cx="0" cy="548640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5427457-21F4-1058-48D6-7FB09B2FB206}"/>
              </a:ext>
            </a:extLst>
          </p:cNvPr>
          <p:cNvSpPr txBox="1"/>
          <p:nvPr userDrawn="1"/>
        </p:nvSpPr>
        <p:spPr>
          <a:xfrm>
            <a:off x="1294797" y="6066634"/>
            <a:ext cx="662361"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LOW</a:t>
            </a:r>
          </a:p>
        </p:txBody>
      </p:sp>
      <p:sp>
        <p:nvSpPr>
          <p:cNvPr id="8" name="TextBox 7">
            <a:extLst>
              <a:ext uri="{FF2B5EF4-FFF2-40B4-BE49-F238E27FC236}">
                <a16:creationId xmlns:a16="http://schemas.microsoft.com/office/drawing/2014/main" id="{1D963337-E7BB-134D-08B0-B6002A4B259C}"/>
              </a:ext>
            </a:extLst>
          </p:cNvPr>
          <p:cNvSpPr txBox="1"/>
          <p:nvPr userDrawn="1"/>
        </p:nvSpPr>
        <p:spPr>
          <a:xfrm>
            <a:off x="10184356" y="6066634"/>
            <a:ext cx="712054"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HIGH</a:t>
            </a:r>
          </a:p>
        </p:txBody>
      </p:sp>
      <p:sp>
        <p:nvSpPr>
          <p:cNvPr id="9" name="TextBox 8">
            <a:extLst>
              <a:ext uri="{FF2B5EF4-FFF2-40B4-BE49-F238E27FC236}">
                <a16:creationId xmlns:a16="http://schemas.microsoft.com/office/drawing/2014/main" id="{953F5C04-40A0-5229-F4DF-09DF6229CB59}"/>
              </a:ext>
            </a:extLst>
          </p:cNvPr>
          <p:cNvSpPr txBox="1"/>
          <p:nvPr userDrawn="1"/>
        </p:nvSpPr>
        <p:spPr>
          <a:xfrm rot="16200000">
            <a:off x="753975" y="1438024"/>
            <a:ext cx="712054"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HIGH</a:t>
            </a:r>
          </a:p>
        </p:txBody>
      </p:sp>
      <p:sp>
        <p:nvSpPr>
          <p:cNvPr id="10" name="TextBox 9">
            <a:extLst>
              <a:ext uri="{FF2B5EF4-FFF2-40B4-BE49-F238E27FC236}">
                <a16:creationId xmlns:a16="http://schemas.microsoft.com/office/drawing/2014/main" id="{96DFE3E8-9A7F-4E73-E007-C51FB09FC6E2}"/>
              </a:ext>
            </a:extLst>
          </p:cNvPr>
          <p:cNvSpPr txBox="1"/>
          <p:nvPr userDrawn="1"/>
        </p:nvSpPr>
        <p:spPr>
          <a:xfrm rot="16200000">
            <a:off x="778822" y="5532946"/>
            <a:ext cx="662361"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LOW</a:t>
            </a:r>
          </a:p>
        </p:txBody>
      </p:sp>
      <p:sp>
        <p:nvSpPr>
          <p:cNvPr id="12" name="Text Placeholder 11">
            <a:extLst>
              <a:ext uri="{FF2B5EF4-FFF2-40B4-BE49-F238E27FC236}">
                <a16:creationId xmlns:a16="http://schemas.microsoft.com/office/drawing/2014/main" id="{E2B2A994-7935-B05D-7232-7A537C58DDF0}"/>
              </a:ext>
            </a:extLst>
          </p:cNvPr>
          <p:cNvSpPr>
            <a:spLocks noGrp="1"/>
          </p:cNvSpPr>
          <p:nvPr>
            <p:ph type="body" sz="quarter" idx="10" hasCustomPrompt="1"/>
          </p:nvPr>
        </p:nvSpPr>
        <p:spPr>
          <a:xfrm>
            <a:off x="3587095" y="6076716"/>
            <a:ext cx="5016887" cy="359250"/>
          </a:xfrm>
        </p:spPr>
        <p:txBody>
          <a:bodyPr anchor="ctr" anchorCtr="0">
            <a:normAutofit/>
          </a:bodyPr>
          <a:lstStyle>
            <a:lvl1pPr marL="0" indent="0" algn="ctr">
              <a:buNone/>
              <a:defRPr sz="2000"/>
            </a:lvl1pPr>
            <a:lvl3pPr marL="914400" indent="0">
              <a:buNone/>
              <a:defRPr/>
            </a:lvl3pPr>
          </a:lstStyle>
          <a:p>
            <a:pPr lvl="0"/>
            <a:r>
              <a:rPr lang="en-US" dirty="0"/>
              <a:t>Click to edit the MEASURE</a:t>
            </a:r>
          </a:p>
        </p:txBody>
      </p:sp>
      <p:sp>
        <p:nvSpPr>
          <p:cNvPr id="15" name="Text Placeholder 14">
            <a:extLst>
              <a:ext uri="{FF2B5EF4-FFF2-40B4-BE49-F238E27FC236}">
                <a16:creationId xmlns:a16="http://schemas.microsoft.com/office/drawing/2014/main" id="{85927FC2-5CC3-BC38-296D-E6D4B80741DF}"/>
              </a:ext>
            </a:extLst>
          </p:cNvPr>
          <p:cNvSpPr>
            <a:spLocks noGrp="1"/>
          </p:cNvSpPr>
          <p:nvPr>
            <p:ph type="body" sz="quarter" idx="11" hasCustomPrompt="1"/>
          </p:nvPr>
        </p:nvSpPr>
        <p:spPr>
          <a:xfrm rot="16200000">
            <a:off x="-564413" y="3497907"/>
            <a:ext cx="3348660" cy="369333"/>
          </a:xfrm>
        </p:spPr>
        <p:txBody>
          <a:bodyPr vert="horz" lIns="91440" tIns="45720" rIns="91440" bIns="45720" rtlCol="0" anchor="ctr" anchorCtr="0">
            <a:normAutofit/>
          </a:bodyPr>
          <a:lstStyle>
            <a:lvl1pPr marL="0" indent="0" algn="ctr">
              <a:buNone/>
              <a:defRPr lang="en-US" sz="2000" dirty="0"/>
            </a:lvl1pPr>
          </a:lstStyle>
          <a:p>
            <a:pPr marL="228600" lvl="0" indent="-228600" algn="ctr"/>
            <a:r>
              <a:rPr lang="en-US" dirty="0"/>
              <a:t>Click to edit the MEASURE</a:t>
            </a:r>
          </a:p>
        </p:txBody>
      </p:sp>
      <p:sp>
        <p:nvSpPr>
          <p:cNvPr id="17" name="Text Placeholder 16">
            <a:extLst>
              <a:ext uri="{FF2B5EF4-FFF2-40B4-BE49-F238E27FC236}">
                <a16:creationId xmlns:a16="http://schemas.microsoft.com/office/drawing/2014/main" id="{7AEA73A6-651E-69AD-99B3-6B6C84BD28C6}"/>
              </a:ext>
            </a:extLst>
          </p:cNvPr>
          <p:cNvSpPr>
            <a:spLocks noGrp="1"/>
          </p:cNvSpPr>
          <p:nvPr>
            <p:ph type="body" sz="quarter" idx="12" hasCustomPrompt="1"/>
          </p:nvPr>
        </p:nvSpPr>
        <p:spPr>
          <a:xfrm>
            <a:off x="1293813" y="1266824"/>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18" name="Text Placeholder 16">
            <a:extLst>
              <a:ext uri="{FF2B5EF4-FFF2-40B4-BE49-F238E27FC236}">
                <a16:creationId xmlns:a16="http://schemas.microsoft.com/office/drawing/2014/main" id="{67721F55-3950-2B5F-1F4D-00349E266551}"/>
              </a:ext>
            </a:extLst>
          </p:cNvPr>
          <p:cNvSpPr>
            <a:spLocks noGrp="1"/>
          </p:cNvSpPr>
          <p:nvPr>
            <p:ph type="body" sz="quarter" idx="13" hasCustomPrompt="1"/>
          </p:nvPr>
        </p:nvSpPr>
        <p:spPr>
          <a:xfrm>
            <a:off x="6080498" y="1266824"/>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25" name="Text Placeholder 16">
            <a:extLst>
              <a:ext uri="{FF2B5EF4-FFF2-40B4-BE49-F238E27FC236}">
                <a16:creationId xmlns:a16="http://schemas.microsoft.com/office/drawing/2014/main" id="{42E54725-4E58-BF96-703E-6BE422BB8F2B}"/>
              </a:ext>
            </a:extLst>
          </p:cNvPr>
          <p:cNvSpPr>
            <a:spLocks noGrp="1"/>
          </p:cNvSpPr>
          <p:nvPr>
            <p:ph type="body" sz="quarter" idx="14" hasCustomPrompt="1"/>
          </p:nvPr>
        </p:nvSpPr>
        <p:spPr>
          <a:xfrm>
            <a:off x="1293813" y="5695700"/>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26" name="Text Placeholder 16">
            <a:extLst>
              <a:ext uri="{FF2B5EF4-FFF2-40B4-BE49-F238E27FC236}">
                <a16:creationId xmlns:a16="http://schemas.microsoft.com/office/drawing/2014/main" id="{93EAD869-F40D-E0E6-CD77-D551FBD5E221}"/>
              </a:ext>
            </a:extLst>
          </p:cNvPr>
          <p:cNvSpPr>
            <a:spLocks noGrp="1"/>
          </p:cNvSpPr>
          <p:nvPr>
            <p:ph type="body" sz="quarter" idx="15" hasCustomPrompt="1"/>
          </p:nvPr>
        </p:nvSpPr>
        <p:spPr>
          <a:xfrm>
            <a:off x="6080498" y="5695700"/>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11" name="Title 1">
            <a:extLst>
              <a:ext uri="{FF2B5EF4-FFF2-40B4-BE49-F238E27FC236}">
                <a16:creationId xmlns:a16="http://schemas.microsoft.com/office/drawing/2014/main" id="{CFF7E63D-5FB0-CED4-674D-4D6C61C9BBC9}"/>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THE QUAD CHART TITLE</a:t>
            </a:r>
          </a:p>
        </p:txBody>
      </p:sp>
    </p:spTree>
    <p:extLst>
      <p:ext uri="{BB962C8B-B14F-4D97-AF65-F5344CB8AC3E}">
        <p14:creationId xmlns:p14="http://schemas.microsoft.com/office/powerpoint/2010/main" val="1050298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Layer Stac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a:xfrm>
            <a:off x="5156445" y="1115886"/>
            <a:ext cx="6750633"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5-STACK TITLE</a:t>
            </a:r>
          </a:p>
        </p:txBody>
      </p:sp>
      <p:sp>
        <p:nvSpPr>
          <p:cNvPr id="6" name="Cube 5">
            <a:extLst>
              <a:ext uri="{FF2B5EF4-FFF2-40B4-BE49-F238E27FC236}">
                <a16:creationId xmlns:a16="http://schemas.microsoft.com/office/drawing/2014/main" id="{A95DA327-68F3-AE4F-51C5-F161954C5DE0}"/>
              </a:ext>
            </a:extLst>
          </p:cNvPr>
          <p:cNvSpPr/>
          <p:nvPr userDrawn="1"/>
        </p:nvSpPr>
        <p:spPr>
          <a:xfrm>
            <a:off x="381000" y="3804413"/>
            <a:ext cx="4339244" cy="1618488"/>
          </a:xfrm>
          <a:prstGeom prst="cube">
            <a:avLst>
              <a:gd name="adj" fmla="val 85739"/>
            </a:avLst>
          </a:prstGeom>
          <a:solidFill>
            <a:srgbClr val="E4A335">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5156446" y="4976979"/>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381000" y="3123453"/>
            <a:ext cx="4339244" cy="1618488"/>
          </a:xfrm>
          <a:prstGeom prst="cube">
            <a:avLst>
              <a:gd name="adj" fmla="val 85739"/>
            </a:avLst>
          </a:prstGeom>
          <a:solidFill>
            <a:srgbClr val="E5972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5156446" y="4298101"/>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381000" y="2462392"/>
            <a:ext cx="4339244" cy="1618488"/>
          </a:xfrm>
          <a:prstGeom prst="cube">
            <a:avLst>
              <a:gd name="adj" fmla="val 85739"/>
            </a:avLst>
          </a:prstGeom>
          <a:solidFill>
            <a:srgbClr val="E88B2A">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5156446" y="3637040"/>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381000" y="1789953"/>
            <a:ext cx="4339244"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5156446" y="2964601"/>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381000" y="1120028"/>
            <a:ext cx="4339244" cy="1618488"/>
          </a:xfrm>
          <a:prstGeom prst="cube">
            <a:avLst>
              <a:gd name="adj" fmla="val 85739"/>
            </a:avLst>
          </a:prstGeom>
          <a:solidFill>
            <a:srgbClr val="ED7E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5156446" y="2294676"/>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3332569" y="262311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3332569" y="329303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3332569" y="3965474"/>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3332569" y="462653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3332569" y="5307495"/>
            <a:ext cx="1823877"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11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Layer Stack">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41B59-A56A-818C-1B0A-75AE83D84473}"/>
              </a:ext>
            </a:extLst>
          </p:cNvPr>
          <p:cNvSpPr>
            <a:spLocks noGrp="1"/>
          </p:cNvSpPr>
          <p:nvPr>
            <p:ph type="body" sz="quarter" idx="17" hasCustomPrompt="1"/>
          </p:nvPr>
        </p:nvSpPr>
        <p:spPr>
          <a:xfrm>
            <a:off x="5156444" y="405354"/>
            <a:ext cx="6653913" cy="914401"/>
          </a:xfrm>
        </p:spPr>
        <p:txBody>
          <a:bodyPr vert="horz" lIns="91440" tIns="45720" rIns="91440" bIns="45720" rtlCol="0" anchor="ctr">
            <a:noAutofit/>
          </a:bodyPr>
          <a:lstStyle>
            <a:lvl1pPr marL="0" indent="0">
              <a:buNone/>
              <a:defRPr lang="en-US" sz="3200" b="1" i="0" spc="50" baseline="0" dirty="0">
                <a:solidFill>
                  <a:srgbClr val="011FA3"/>
                </a:solidFill>
                <a:latin typeface="Arial" panose="020B0604020202020204" pitchFamily="34" charset="0"/>
                <a:ea typeface="+mj-ea"/>
                <a:cs typeface="Arial" panose="020B0604020202020204" pitchFamily="34" charset="0"/>
              </a:defRPr>
            </a:lvl1pPr>
          </a:lstStyle>
          <a:p>
            <a:r>
              <a:rPr lang="en-US" dirty="0"/>
              <a:t>CLICK TO EDIT 7-STACK TITLE</a:t>
            </a:r>
          </a:p>
        </p:txBody>
      </p:sp>
      <p:sp>
        <p:nvSpPr>
          <p:cNvPr id="6" name="Cube 5">
            <a:extLst>
              <a:ext uri="{FF2B5EF4-FFF2-40B4-BE49-F238E27FC236}">
                <a16:creationId xmlns:a16="http://schemas.microsoft.com/office/drawing/2014/main" id="{A95DA327-68F3-AE4F-51C5-F161954C5DE0}"/>
              </a:ext>
            </a:extLst>
          </p:cNvPr>
          <p:cNvSpPr/>
          <p:nvPr userDrawn="1"/>
        </p:nvSpPr>
        <p:spPr>
          <a:xfrm>
            <a:off x="381000" y="4479868"/>
            <a:ext cx="4339244" cy="1618488"/>
          </a:xfrm>
          <a:prstGeom prst="cube">
            <a:avLst>
              <a:gd name="adj" fmla="val 85739"/>
            </a:avLst>
          </a:prstGeom>
          <a:solidFill>
            <a:srgbClr val="E39F33">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5156446" y="5652434"/>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381000" y="3798908"/>
            <a:ext cx="4339244" cy="1618488"/>
          </a:xfrm>
          <a:prstGeom prst="cube">
            <a:avLst>
              <a:gd name="adj" fmla="val 85739"/>
            </a:avLst>
          </a:prstGeom>
          <a:solidFill>
            <a:srgbClr val="E5993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5156446" y="4973556"/>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381000" y="3137847"/>
            <a:ext cx="4339244" cy="1618488"/>
          </a:xfrm>
          <a:prstGeom prst="cube">
            <a:avLst>
              <a:gd name="adj" fmla="val 85739"/>
            </a:avLst>
          </a:prstGeom>
          <a:solidFill>
            <a:srgbClr val="E7932D">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5156446" y="4312495"/>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381000" y="2465408"/>
            <a:ext cx="4339244"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5156446" y="3640056"/>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381000" y="1795483"/>
            <a:ext cx="4339244" cy="1618488"/>
          </a:xfrm>
          <a:prstGeom prst="cube">
            <a:avLst>
              <a:gd name="adj" fmla="val 85739"/>
            </a:avLst>
          </a:prstGeom>
          <a:solidFill>
            <a:srgbClr val="E9882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5156446" y="2970131"/>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3332569" y="329856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3332569" y="396849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3332569" y="4640929"/>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3332569" y="530199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3332569" y="5982950"/>
            <a:ext cx="1823877"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42065CC7-CA76-CA6A-BC1B-6194E6B32BA9}"/>
              </a:ext>
            </a:extLst>
          </p:cNvPr>
          <p:cNvSpPr/>
          <p:nvPr userDrawn="1"/>
        </p:nvSpPr>
        <p:spPr>
          <a:xfrm>
            <a:off x="381000" y="1132444"/>
            <a:ext cx="4339244" cy="1618488"/>
          </a:xfrm>
          <a:prstGeom prst="cube">
            <a:avLst>
              <a:gd name="adj" fmla="val 85739"/>
            </a:avLst>
          </a:prstGeom>
          <a:solidFill>
            <a:srgbClr val="EB83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8DEE50B-A2B6-AE9D-A672-80DA746D48F2}"/>
              </a:ext>
            </a:extLst>
          </p:cNvPr>
          <p:cNvSpPr>
            <a:spLocks noGrp="1"/>
          </p:cNvSpPr>
          <p:nvPr>
            <p:ph type="body" sz="quarter" idx="15" hasCustomPrompt="1"/>
          </p:nvPr>
        </p:nvSpPr>
        <p:spPr>
          <a:xfrm>
            <a:off x="5156446" y="2307092"/>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6</a:t>
            </a:r>
          </a:p>
        </p:txBody>
      </p:sp>
      <p:sp>
        <p:nvSpPr>
          <p:cNvPr id="11" name="Cube 10">
            <a:extLst>
              <a:ext uri="{FF2B5EF4-FFF2-40B4-BE49-F238E27FC236}">
                <a16:creationId xmlns:a16="http://schemas.microsoft.com/office/drawing/2014/main" id="{006E268B-9CFA-CC33-CF9F-F522C9AA964E}"/>
              </a:ext>
            </a:extLst>
          </p:cNvPr>
          <p:cNvSpPr/>
          <p:nvPr userDrawn="1"/>
        </p:nvSpPr>
        <p:spPr>
          <a:xfrm>
            <a:off x="381000" y="462519"/>
            <a:ext cx="4339244" cy="1618488"/>
          </a:xfrm>
          <a:prstGeom prst="cube">
            <a:avLst>
              <a:gd name="adj" fmla="val 85739"/>
            </a:avLst>
          </a:prstGeom>
          <a:solidFill>
            <a:srgbClr val="ED7C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CB364CDD-2B17-5335-C800-D3E2D8AC4A51}"/>
              </a:ext>
            </a:extLst>
          </p:cNvPr>
          <p:cNvSpPr>
            <a:spLocks noGrp="1"/>
          </p:cNvSpPr>
          <p:nvPr>
            <p:ph type="body" sz="quarter" idx="16" hasCustomPrompt="1"/>
          </p:nvPr>
        </p:nvSpPr>
        <p:spPr>
          <a:xfrm>
            <a:off x="5156446" y="1637167"/>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7</a:t>
            </a:r>
          </a:p>
        </p:txBody>
      </p:sp>
      <p:cxnSp>
        <p:nvCxnSpPr>
          <p:cNvPr id="13" name="Straight Connector 12">
            <a:extLst>
              <a:ext uri="{FF2B5EF4-FFF2-40B4-BE49-F238E27FC236}">
                <a16:creationId xmlns:a16="http://schemas.microsoft.com/office/drawing/2014/main" id="{E10B3D12-B5E4-DF16-8075-CC32967B9831}"/>
              </a:ext>
            </a:extLst>
          </p:cNvPr>
          <p:cNvCxnSpPr>
            <a:stCxn id="11" idx="4"/>
            <a:endCxn id="12" idx="1"/>
          </p:cNvCxnSpPr>
          <p:nvPr userDrawn="1"/>
        </p:nvCxnSpPr>
        <p:spPr>
          <a:xfrm>
            <a:off x="3332569" y="1965601"/>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779B92-EA6E-FB78-7ECB-13353CFCAD6D}"/>
              </a:ext>
            </a:extLst>
          </p:cNvPr>
          <p:cNvCxnSpPr>
            <a:cxnSpLocks/>
            <a:stCxn id="8" idx="4"/>
            <a:endCxn id="9" idx="1"/>
          </p:cNvCxnSpPr>
          <p:nvPr userDrawn="1"/>
        </p:nvCxnSpPr>
        <p:spPr>
          <a:xfrm>
            <a:off x="3332569" y="2635526"/>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68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 at a Glanc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E541AF-5919-CED3-A880-9D662E393A55}"/>
              </a:ext>
            </a:extLst>
          </p:cNvPr>
          <p:cNvGrpSpPr/>
          <p:nvPr userDrawn="1"/>
        </p:nvGrpSpPr>
        <p:grpSpPr>
          <a:xfrm>
            <a:off x="369276" y="1125415"/>
            <a:ext cx="11427389" cy="4994031"/>
            <a:chOff x="184638" y="1125415"/>
            <a:chExt cx="12007362" cy="4994031"/>
          </a:xfrm>
        </p:grpSpPr>
        <p:cxnSp>
          <p:nvCxnSpPr>
            <p:cNvPr id="10" name="Straight Connector 9">
              <a:extLst>
                <a:ext uri="{FF2B5EF4-FFF2-40B4-BE49-F238E27FC236}">
                  <a16:creationId xmlns:a16="http://schemas.microsoft.com/office/drawing/2014/main" id="{7EAE6177-5AE5-E281-4336-74E5BAF7BBED}"/>
                </a:ext>
              </a:extLst>
            </p:cNvPr>
            <p:cNvCxnSpPr/>
            <p:nvPr/>
          </p:nvCxnSpPr>
          <p:spPr>
            <a:xfrm>
              <a:off x="184638" y="2790092"/>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F96C9A-D1BD-9B1D-BD91-38D6C1DF5643}"/>
                </a:ext>
              </a:extLst>
            </p:cNvPr>
            <p:cNvCxnSpPr/>
            <p:nvPr/>
          </p:nvCxnSpPr>
          <p:spPr>
            <a:xfrm>
              <a:off x="184638" y="1125415"/>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0E6BFE-7CC1-9A9D-7109-95C505705A70}"/>
                </a:ext>
              </a:extLst>
            </p:cNvPr>
            <p:cNvCxnSpPr/>
            <p:nvPr/>
          </p:nvCxnSpPr>
          <p:spPr>
            <a:xfrm>
              <a:off x="184638" y="6119446"/>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6BA4E-3C16-4580-3705-D2FC0A9971F2}"/>
                </a:ext>
              </a:extLst>
            </p:cNvPr>
            <p:cNvCxnSpPr/>
            <p:nvPr/>
          </p:nvCxnSpPr>
          <p:spPr>
            <a:xfrm>
              <a:off x="184638" y="4454769"/>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AEDA0F6C-DFCD-B34D-3D79-8D4F96F4E03E}"/>
              </a:ext>
            </a:extLst>
          </p:cNvPr>
          <p:cNvCxnSpPr>
            <a:cxnSpLocks/>
          </p:cNvCxnSpPr>
          <p:nvPr userDrawn="1"/>
        </p:nvCxnSpPr>
        <p:spPr>
          <a:xfrm flipV="1">
            <a:off x="11456377"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920676-8808-BEB3-C076-1C665971994D}"/>
              </a:ext>
            </a:extLst>
          </p:cNvPr>
          <p:cNvCxnSpPr>
            <a:cxnSpLocks/>
          </p:cNvCxnSpPr>
          <p:nvPr userDrawn="1"/>
        </p:nvCxnSpPr>
        <p:spPr>
          <a:xfrm flipV="1">
            <a:off x="7863253"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E8FD06-E5F2-3AF6-FBD3-86586FA9B0EF}"/>
              </a:ext>
            </a:extLst>
          </p:cNvPr>
          <p:cNvCxnSpPr>
            <a:cxnSpLocks/>
          </p:cNvCxnSpPr>
          <p:nvPr userDrawn="1"/>
        </p:nvCxnSpPr>
        <p:spPr>
          <a:xfrm flipV="1">
            <a:off x="4270130"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005000-1433-E0CB-9D8B-3C0F48343452}"/>
              </a:ext>
            </a:extLst>
          </p:cNvPr>
          <p:cNvCxnSpPr>
            <a:cxnSpLocks/>
          </p:cNvCxnSpPr>
          <p:nvPr userDrawn="1"/>
        </p:nvCxnSpPr>
        <p:spPr>
          <a:xfrm flipV="1">
            <a:off x="677007"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5D2360BB-EE41-EF0A-7987-7FC6938C1C4A}"/>
              </a:ext>
            </a:extLst>
          </p:cNvPr>
          <p:cNvSpPr>
            <a:spLocks noGrp="1"/>
          </p:cNvSpPr>
          <p:nvPr>
            <p:ph type="body" sz="quarter" idx="10" hasCustomPrompt="1"/>
          </p:nvPr>
        </p:nvSpPr>
        <p:spPr>
          <a:xfrm>
            <a:off x="676275" y="1125539"/>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28" name="Text Placeholder 18">
            <a:extLst>
              <a:ext uri="{FF2B5EF4-FFF2-40B4-BE49-F238E27FC236}">
                <a16:creationId xmlns:a16="http://schemas.microsoft.com/office/drawing/2014/main" id="{ABC41EB4-74FA-78FA-781B-877DDFC056E5}"/>
              </a:ext>
            </a:extLst>
          </p:cNvPr>
          <p:cNvSpPr>
            <a:spLocks noGrp="1"/>
          </p:cNvSpPr>
          <p:nvPr>
            <p:ph type="body" sz="quarter" idx="11" hasCustomPrompt="1"/>
          </p:nvPr>
        </p:nvSpPr>
        <p:spPr>
          <a:xfrm>
            <a:off x="4270079" y="1125539"/>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29" name="Text Placeholder 18">
            <a:extLst>
              <a:ext uri="{FF2B5EF4-FFF2-40B4-BE49-F238E27FC236}">
                <a16:creationId xmlns:a16="http://schemas.microsoft.com/office/drawing/2014/main" id="{6538BAB6-E084-026C-9B60-521D70501506}"/>
              </a:ext>
            </a:extLst>
          </p:cNvPr>
          <p:cNvSpPr>
            <a:spLocks noGrp="1"/>
          </p:cNvSpPr>
          <p:nvPr>
            <p:ph type="body" sz="quarter" idx="12" hasCustomPrompt="1"/>
          </p:nvPr>
        </p:nvSpPr>
        <p:spPr>
          <a:xfrm>
            <a:off x="7874516" y="1125539"/>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0" name="Text Placeholder 18">
            <a:extLst>
              <a:ext uri="{FF2B5EF4-FFF2-40B4-BE49-F238E27FC236}">
                <a16:creationId xmlns:a16="http://schemas.microsoft.com/office/drawing/2014/main" id="{31AC11D3-C7B1-ACFA-FC07-CF73BED4B5DC}"/>
              </a:ext>
            </a:extLst>
          </p:cNvPr>
          <p:cNvSpPr>
            <a:spLocks noGrp="1"/>
          </p:cNvSpPr>
          <p:nvPr>
            <p:ph type="body" sz="quarter" idx="13" hasCustomPrompt="1"/>
          </p:nvPr>
        </p:nvSpPr>
        <p:spPr>
          <a:xfrm>
            <a:off x="676275" y="2793472"/>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1" name="Text Placeholder 18">
            <a:extLst>
              <a:ext uri="{FF2B5EF4-FFF2-40B4-BE49-F238E27FC236}">
                <a16:creationId xmlns:a16="http://schemas.microsoft.com/office/drawing/2014/main" id="{D0170E29-4C45-56D3-D97D-9C45E71EC8DD}"/>
              </a:ext>
            </a:extLst>
          </p:cNvPr>
          <p:cNvSpPr>
            <a:spLocks noGrp="1"/>
          </p:cNvSpPr>
          <p:nvPr>
            <p:ph type="body" sz="quarter" idx="14" hasCustomPrompt="1"/>
          </p:nvPr>
        </p:nvSpPr>
        <p:spPr>
          <a:xfrm>
            <a:off x="4270079" y="2793472"/>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2" name="Text Placeholder 18">
            <a:extLst>
              <a:ext uri="{FF2B5EF4-FFF2-40B4-BE49-F238E27FC236}">
                <a16:creationId xmlns:a16="http://schemas.microsoft.com/office/drawing/2014/main" id="{A1106E0B-3C51-431E-2427-0D0F946FCE65}"/>
              </a:ext>
            </a:extLst>
          </p:cNvPr>
          <p:cNvSpPr>
            <a:spLocks noGrp="1"/>
          </p:cNvSpPr>
          <p:nvPr>
            <p:ph type="body" sz="quarter" idx="15" hasCustomPrompt="1"/>
          </p:nvPr>
        </p:nvSpPr>
        <p:spPr>
          <a:xfrm>
            <a:off x="7874516" y="2793472"/>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3" name="Text Placeholder 18">
            <a:extLst>
              <a:ext uri="{FF2B5EF4-FFF2-40B4-BE49-F238E27FC236}">
                <a16:creationId xmlns:a16="http://schemas.microsoft.com/office/drawing/2014/main" id="{D1D10764-E693-536C-9B62-CC78A041774C}"/>
              </a:ext>
            </a:extLst>
          </p:cNvPr>
          <p:cNvSpPr>
            <a:spLocks noGrp="1"/>
          </p:cNvSpPr>
          <p:nvPr>
            <p:ph type="body" sz="quarter" idx="16" hasCustomPrompt="1"/>
          </p:nvPr>
        </p:nvSpPr>
        <p:spPr>
          <a:xfrm>
            <a:off x="676275" y="4461405"/>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4" name="Text Placeholder 18">
            <a:extLst>
              <a:ext uri="{FF2B5EF4-FFF2-40B4-BE49-F238E27FC236}">
                <a16:creationId xmlns:a16="http://schemas.microsoft.com/office/drawing/2014/main" id="{BE969C05-89E4-BEDA-B804-4590738BD910}"/>
              </a:ext>
            </a:extLst>
          </p:cNvPr>
          <p:cNvSpPr>
            <a:spLocks noGrp="1"/>
          </p:cNvSpPr>
          <p:nvPr>
            <p:ph type="body" sz="quarter" idx="17" hasCustomPrompt="1"/>
          </p:nvPr>
        </p:nvSpPr>
        <p:spPr>
          <a:xfrm>
            <a:off x="4270079" y="4461405"/>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5" name="Text Placeholder 18">
            <a:extLst>
              <a:ext uri="{FF2B5EF4-FFF2-40B4-BE49-F238E27FC236}">
                <a16:creationId xmlns:a16="http://schemas.microsoft.com/office/drawing/2014/main" id="{5ACF44A0-0B9C-8220-E7FD-82D1617244DB}"/>
              </a:ext>
            </a:extLst>
          </p:cNvPr>
          <p:cNvSpPr>
            <a:spLocks noGrp="1"/>
          </p:cNvSpPr>
          <p:nvPr>
            <p:ph type="body" sz="quarter" idx="18" hasCustomPrompt="1"/>
          </p:nvPr>
        </p:nvSpPr>
        <p:spPr>
          <a:xfrm>
            <a:off x="7874516" y="4461405"/>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 name="Title 1">
            <a:extLst>
              <a:ext uri="{FF2B5EF4-FFF2-40B4-BE49-F238E27FC236}">
                <a16:creationId xmlns:a16="http://schemas.microsoft.com/office/drawing/2014/main" id="{A5268633-6840-D7EA-2322-FAF99A6AB561}"/>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of “X AT A GLANCE”</a:t>
            </a:r>
          </a:p>
        </p:txBody>
      </p:sp>
    </p:spTree>
    <p:extLst>
      <p:ext uri="{BB962C8B-B14F-4D97-AF65-F5344CB8AC3E}">
        <p14:creationId xmlns:p14="http://schemas.microsoft.com/office/powerpoint/2010/main" val="427458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es of X">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DAD5B5-0B74-B1C4-D1A5-5CD492FCBF20}"/>
              </a:ext>
            </a:extLst>
          </p:cNvPr>
          <p:cNvGrpSpPr/>
          <p:nvPr userDrawn="1"/>
        </p:nvGrpSpPr>
        <p:grpSpPr>
          <a:xfrm>
            <a:off x="375070" y="323004"/>
            <a:ext cx="11445410" cy="5870565"/>
            <a:chOff x="375070" y="323004"/>
            <a:chExt cx="11445410" cy="5870565"/>
          </a:xfrm>
        </p:grpSpPr>
        <p:grpSp>
          <p:nvGrpSpPr>
            <p:cNvPr id="6" name="Group 5">
              <a:extLst>
                <a:ext uri="{FF2B5EF4-FFF2-40B4-BE49-F238E27FC236}">
                  <a16:creationId xmlns:a16="http://schemas.microsoft.com/office/drawing/2014/main" id="{6E773234-F5E3-40D2-11E5-315772E936E2}"/>
                </a:ext>
              </a:extLst>
            </p:cNvPr>
            <p:cNvGrpSpPr/>
            <p:nvPr/>
          </p:nvGrpSpPr>
          <p:grpSpPr>
            <a:xfrm>
              <a:off x="10890371" y="323004"/>
              <a:ext cx="930109" cy="5870565"/>
              <a:chOff x="10795320" y="323004"/>
              <a:chExt cx="930109" cy="5870565"/>
            </a:xfrm>
          </p:grpSpPr>
          <p:sp>
            <p:nvSpPr>
              <p:cNvPr id="143" name="Oval 142">
                <a:extLst>
                  <a:ext uri="{FF2B5EF4-FFF2-40B4-BE49-F238E27FC236}">
                    <a16:creationId xmlns:a16="http://schemas.microsoft.com/office/drawing/2014/main" id="{D2B29875-654B-65A0-5F73-4EE67D689EAE}"/>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FDEECDF9-A865-FF99-72D0-5F76F3FC3DB8}"/>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Connector 144">
                <a:extLst>
                  <a:ext uri="{FF2B5EF4-FFF2-40B4-BE49-F238E27FC236}">
                    <a16:creationId xmlns:a16="http://schemas.microsoft.com/office/drawing/2014/main" id="{75D81DF2-2B11-ED10-718D-FC18F469F875}"/>
                  </a:ext>
                </a:extLst>
              </p:cNvPr>
              <p:cNvCxnSpPr>
                <a:endCxn id="14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732248B-3447-F61A-7D24-CDD764C9C5B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D2D4B6EE-9317-18F5-A854-D577A8806B9C}"/>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CC9456A3-A7A3-038D-E107-095FB3E18A64}"/>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A6F5E1E5-5F09-EF63-0983-E79D62F3F312}"/>
                  </a:ext>
                </a:extLst>
              </p:cNvPr>
              <p:cNvCxnSpPr>
                <a:endCxn id="14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706757A-F203-41E1-D4B4-7075490E891D}"/>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7B63C4F0-DE73-D93B-1609-9A2842437E1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A9B54057-322A-1F3E-2A0C-3927B0BD805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a:extLst>
                  <a:ext uri="{FF2B5EF4-FFF2-40B4-BE49-F238E27FC236}">
                    <a16:creationId xmlns:a16="http://schemas.microsoft.com/office/drawing/2014/main" id="{808D1F64-2286-B470-F61E-70F34ECA37BD}"/>
                  </a:ext>
                </a:extLst>
              </p:cNvPr>
              <p:cNvCxnSpPr>
                <a:endCxn id="15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973E279-C7C0-E13C-05BD-213B7CC786E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F848E4D7-222E-41A5-2D50-03DD1568CA01}"/>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F6F7DF27-DB6A-13FC-0465-3C765C765886}"/>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7" name="Straight Connector 156">
                <a:extLst>
                  <a:ext uri="{FF2B5EF4-FFF2-40B4-BE49-F238E27FC236}">
                    <a16:creationId xmlns:a16="http://schemas.microsoft.com/office/drawing/2014/main" id="{2D336CE4-7971-E47E-A7A3-AD179732CC34}"/>
                  </a:ext>
                </a:extLst>
              </p:cNvPr>
              <p:cNvCxnSpPr>
                <a:endCxn id="15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69EB12B-529E-3AAB-F01F-6145F19D9BB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24F76DE-4117-D5DB-52BA-278684CAABDA}"/>
                </a:ext>
              </a:extLst>
            </p:cNvPr>
            <p:cNvGrpSpPr/>
            <p:nvPr/>
          </p:nvGrpSpPr>
          <p:grpSpPr>
            <a:xfrm>
              <a:off x="9575961" y="323004"/>
              <a:ext cx="930109" cy="5870565"/>
              <a:chOff x="10795320" y="323004"/>
              <a:chExt cx="930109" cy="5870565"/>
            </a:xfrm>
          </p:grpSpPr>
          <p:sp>
            <p:nvSpPr>
              <p:cNvPr id="127" name="Oval 126">
                <a:extLst>
                  <a:ext uri="{FF2B5EF4-FFF2-40B4-BE49-F238E27FC236}">
                    <a16:creationId xmlns:a16="http://schemas.microsoft.com/office/drawing/2014/main" id="{0F998D19-B6F0-FA21-8569-07EF6528D07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7F0D2626-34D0-B80B-8386-17176409BF11}"/>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Connector 128">
                <a:extLst>
                  <a:ext uri="{FF2B5EF4-FFF2-40B4-BE49-F238E27FC236}">
                    <a16:creationId xmlns:a16="http://schemas.microsoft.com/office/drawing/2014/main" id="{CFFA3317-E908-4808-1623-7A92969B5C90}"/>
                  </a:ext>
                </a:extLst>
              </p:cNvPr>
              <p:cNvCxnSpPr>
                <a:endCxn id="12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208C970-FE87-B3D6-BA00-A373A843A0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660F17E-DF23-7A28-6AB6-4D22C93A95F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3D91508C-9D90-331F-C991-4DC10ED4D97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a:extLst>
                  <a:ext uri="{FF2B5EF4-FFF2-40B4-BE49-F238E27FC236}">
                    <a16:creationId xmlns:a16="http://schemas.microsoft.com/office/drawing/2014/main" id="{5621EC27-1F8B-04F7-36E8-CE5F2D0A657D}"/>
                  </a:ext>
                </a:extLst>
              </p:cNvPr>
              <p:cNvCxnSpPr>
                <a:endCxn id="13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64AA00-4DA5-B02E-B0AE-6729CCCA857E}"/>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0C338FBC-0892-77E2-7EB3-E57A79BF6BA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5FFD9814-A04F-4BDB-F683-A0C855853C15}"/>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3415AEEF-6A69-FF18-DAAF-5922A957DE48}"/>
                  </a:ext>
                </a:extLst>
              </p:cNvPr>
              <p:cNvCxnSpPr>
                <a:endCxn id="13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9EA5DE1-06E6-5DAE-FF5E-3B3446A5AF9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E453420D-B02A-8CDA-7FF7-0359EB6C3679}"/>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5178B9E7-B747-B3AF-913A-041FBD356A57}"/>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Connector 140">
                <a:extLst>
                  <a:ext uri="{FF2B5EF4-FFF2-40B4-BE49-F238E27FC236}">
                    <a16:creationId xmlns:a16="http://schemas.microsoft.com/office/drawing/2014/main" id="{D2B1DF9B-2E92-9E22-E129-7F03EE5A51B9}"/>
                  </a:ext>
                </a:extLst>
              </p:cNvPr>
              <p:cNvCxnSpPr>
                <a:endCxn id="13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33505E7-120D-5E56-F02A-D57636F5599D}"/>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CB100C0-2104-7C04-E5B0-334977F5B1BD}"/>
                </a:ext>
              </a:extLst>
            </p:cNvPr>
            <p:cNvGrpSpPr/>
            <p:nvPr/>
          </p:nvGrpSpPr>
          <p:grpSpPr>
            <a:xfrm>
              <a:off x="8261548" y="323004"/>
              <a:ext cx="930109" cy="5870565"/>
              <a:chOff x="10795320" y="323004"/>
              <a:chExt cx="930109" cy="5870565"/>
            </a:xfrm>
          </p:grpSpPr>
          <p:sp>
            <p:nvSpPr>
              <p:cNvPr id="111" name="Oval 110">
                <a:extLst>
                  <a:ext uri="{FF2B5EF4-FFF2-40B4-BE49-F238E27FC236}">
                    <a16:creationId xmlns:a16="http://schemas.microsoft.com/office/drawing/2014/main" id="{D72784EF-AD92-03EA-E024-82CF82EE7A2B}"/>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2D2D140-D40A-3B64-A5C8-45ABD7D3BA8B}"/>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Connector 112">
                <a:extLst>
                  <a:ext uri="{FF2B5EF4-FFF2-40B4-BE49-F238E27FC236}">
                    <a16:creationId xmlns:a16="http://schemas.microsoft.com/office/drawing/2014/main" id="{3CA71605-856F-0FE6-EF0C-0C4992554206}"/>
                  </a:ext>
                </a:extLst>
              </p:cNvPr>
              <p:cNvCxnSpPr>
                <a:endCxn id="11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AE3654F-5F06-201A-3771-A0ACB7616A2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46482DA8-2BFD-D2F6-75CF-1957B3609715}"/>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D36318D9-7E47-89AD-5FC7-9F59DC777B27}"/>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7" name="Straight Connector 116">
                <a:extLst>
                  <a:ext uri="{FF2B5EF4-FFF2-40B4-BE49-F238E27FC236}">
                    <a16:creationId xmlns:a16="http://schemas.microsoft.com/office/drawing/2014/main" id="{60F860F3-34AE-5F1F-0F8F-05FD10E4610A}"/>
                  </a:ext>
                </a:extLst>
              </p:cNvPr>
              <p:cNvCxnSpPr>
                <a:endCxn id="11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47CF60E-14E1-4D78-7ED0-BFE5E0668CA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05A228D9-19BE-2C64-C847-D4921153C0C7}"/>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B3E77D06-045A-C7A3-5FDF-7320078FC071}"/>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Connector 120">
                <a:extLst>
                  <a:ext uri="{FF2B5EF4-FFF2-40B4-BE49-F238E27FC236}">
                    <a16:creationId xmlns:a16="http://schemas.microsoft.com/office/drawing/2014/main" id="{E2972981-0263-C0D3-9904-D4F0C5CE0045}"/>
                  </a:ext>
                </a:extLst>
              </p:cNvPr>
              <p:cNvCxnSpPr>
                <a:endCxn id="11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54ED4E4-FBF2-CF48-881B-285CED79FF2A}"/>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E0731A16-D12C-55C6-32D3-29017A9012DD}"/>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B92976AA-3578-C21D-027B-E54C2CC596EB}"/>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Connector 124">
                <a:extLst>
                  <a:ext uri="{FF2B5EF4-FFF2-40B4-BE49-F238E27FC236}">
                    <a16:creationId xmlns:a16="http://schemas.microsoft.com/office/drawing/2014/main" id="{AE660B3D-631B-CADC-CBF4-D6FD57224BFF}"/>
                  </a:ext>
                </a:extLst>
              </p:cNvPr>
              <p:cNvCxnSpPr>
                <a:endCxn id="12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6895355-A7D1-F72F-0FA3-8765037E3513}"/>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E4E4FF0-99CC-ECDB-6416-495BF7510FAB}"/>
                </a:ext>
              </a:extLst>
            </p:cNvPr>
            <p:cNvGrpSpPr/>
            <p:nvPr/>
          </p:nvGrpSpPr>
          <p:grpSpPr>
            <a:xfrm>
              <a:off x="6947135" y="323004"/>
              <a:ext cx="930109" cy="5870565"/>
              <a:chOff x="10795320" y="323004"/>
              <a:chExt cx="930109" cy="5870565"/>
            </a:xfrm>
          </p:grpSpPr>
          <p:sp>
            <p:nvSpPr>
              <p:cNvPr id="95" name="Oval 94">
                <a:extLst>
                  <a:ext uri="{FF2B5EF4-FFF2-40B4-BE49-F238E27FC236}">
                    <a16:creationId xmlns:a16="http://schemas.microsoft.com/office/drawing/2014/main" id="{47135B8D-B142-DFE6-D2B9-54EAEFEB94D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D94DEEA-3276-DBCF-857C-106001037F8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1F9FD790-A72E-B62B-A888-CDABAAC6D122}"/>
                  </a:ext>
                </a:extLst>
              </p:cNvPr>
              <p:cNvCxnSpPr>
                <a:endCxn id="9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9FB79B8-F3DA-FD93-33ED-2420BBF42E1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70982BF7-9DED-962C-8301-A56CC9FAC58D}"/>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B6A9E52D-4611-E7BF-200A-7044BE1CBAC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30D267BC-82F2-9AC0-3380-880927C2D8AD}"/>
                  </a:ext>
                </a:extLst>
              </p:cNvPr>
              <p:cNvCxnSpPr>
                <a:endCxn id="9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B238848-3AC7-F047-9066-32DC9D336D0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C406906-2763-3FA4-1C12-91C74CCBA4A6}"/>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F057818C-864D-1A0B-CF77-D750E40D22A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a:extLst>
                  <a:ext uri="{FF2B5EF4-FFF2-40B4-BE49-F238E27FC236}">
                    <a16:creationId xmlns:a16="http://schemas.microsoft.com/office/drawing/2014/main" id="{1491AFB6-E68D-D0F1-BD27-A3579B011387}"/>
                  </a:ext>
                </a:extLst>
              </p:cNvPr>
              <p:cNvCxnSpPr>
                <a:endCxn id="10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255A33-6304-3505-13CA-34479A07E7AF}"/>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DD04706-6006-B3F3-1A59-7338E77FB08B}"/>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8ADFB814-D4C8-7D11-0188-43C7FC564C6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84BEB13E-818D-04D9-19AD-E2CBE39807A7}"/>
                  </a:ext>
                </a:extLst>
              </p:cNvPr>
              <p:cNvCxnSpPr>
                <a:endCxn id="10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7B39CC3-6467-DEE3-16F8-D0558D97178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B7006C-FDC7-A249-9B97-FB46B9602EB7}"/>
                </a:ext>
              </a:extLst>
            </p:cNvPr>
            <p:cNvGrpSpPr/>
            <p:nvPr/>
          </p:nvGrpSpPr>
          <p:grpSpPr>
            <a:xfrm>
              <a:off x="5632722" y="323004"/>
              <a:ext cx="930109" cy="5870565"/>
              <a:chOff x="10795320" y="323004"/>
              <a:chExt cx="930109" cy="5870565"/>
            </a:xfrm>
          </p:grpSpPr>
          <p:sp>
            <p:nvSpPr>
              <p:cNvPr id="79" name="Oval 78">
                <a:extLst>
                  <a:ext uri="{FF2B5EF4-FFF2-40B4-BE49-F238E27FC236}">
                    <a16:creationId xmlns:a16="http://schemas.microsoft.com/office/drawing/2014/main" id="{F9E3BA0E-0274-F727-01B2-3257472EC0E1}"/>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E263FA4-DAC4-5E45-7A55-3F1C0A6096DA}"/>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E028C4BF-CEC2-A91F-1927-84C070111404}"/>
                  </a:ext>
                </a:extLst>
              </p:cNvPr>
              <p:cNvCxnSpPr>
                <a:endCxn id="79"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D764E1-4B7C-30C0-B72D-176E63712E44}"/>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97E193A-D245-825F-729D-CA531CB7AD6F}"/>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FB519964-A5C5-242E-C3ED-81C2BE85A166}"/>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a:extLst>
                  <a:ext uri="{FF2B5EF4-FFF2-40B4-BE49-F238E27FC236}">
                    <a16:creationId xmlns:a16="http://schemas.microsoft.com/office/drawing/2014/main" id="{63C5166A-7B20-0FCC-60AC-E89D3E14F5CE}"/>
                  </a:ext>
                </a:extLst>
              </p:cNvPr>
              <p:cNvCxnSpPr>
                <a:endCxn id="83"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726EA3-65E2-EA6D-EB93-F2952ABB4BC4}"/>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41D231BB-1F81-1011-C4FD-6BFE0814D77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2E219C6C-C0B8-101B-A563-A97A4B1E4490}"/>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A186350E-D424-3920-C85E-6C388F3A6ED4}"/>
                  </a:ext>
                </a:extLst>
              </p:cNvPr>
              <p:cNvCxnSpPr>
                <a:endCxn id="87"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E0FA06-F3F7-E937-922F-0B982D6527A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2A37930-5BB1-9143-4B0E-E8FF4FF9FFF5}"/>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A6397B3B-B67E-1D20-1661-0439DBECBDF8}"/>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a16="http://schemas.microsoft.com/office/drawing/2014/main" id="{BCBF8937-C2B3-E5A8-B905-2F78F0EA039D}"/>
                  </a:ext>
                </a:extLst>
              </p:cNvPr>
              <p:cNvCxnSpPr>
                <a:endCxn id="91"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68BB1-2F76-7FAC-6CB7-9F7792C6C752}"/>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5E107CC-2AE5-E588-469F-30FCFF71F909}"/>
                </a:ext>
              </a:extLst>
            </p:cNvPr>
            <p:cNvGrpSpPr/>
            <p:nvPr/>
          </p:nvGrpSpPr>
          <p:grpSpPr>
            <a:xfrm>
              <a:off x="4318309" y="323004"/>
              <a:ext cx="930109" cy="5870565"/>
              <a:chOff x="10795320" y="323004"/>
              <a:chExt cx="930109" cy="5870565"/>
            </a:xfrm>
          </p:grpSpPr>
          <p:sp>
            <p:nvSpPr>
              <p:cNvPr id="63" name="Oval 62">
                <a:extLst>
                  <a:ext uri="{FF2B5EF4-FFF2-40B4-BE49-F238E27FC236}">
                    <a16:creationId xmlns:a16="http://schemas.microsoft.com/office/drawing/2014/main" id="{7CE6FACE-5A4F-8D8B-4C69-344F4A006152}"/>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8E37414-F94B-2D5D-E7DE-2806A04520B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EC245EE6-D29B-96FC-AD21-D2EE068158E9}"/>
                  </a:ext>
                </a:extLst>
              </p:cNvPr>
              <p:cNvCxnSpPr>
                <a:endCxn id="6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DA6C0D-74DF-F5B8-01BD-DB365FE947C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85B2F5B6-C9C6-5E55-35E0-C28762BE715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E073A151-5364-4C69-89AA-1746AEEAE120}"/>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84F44F18-572E-7E62-0946-9B62186189BB}"/>
                  </a:ext>
                </a:extLst>
              </p:cNvPr>
              <p:cNvCxnSpPr>
                <a:endCxn id="6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A66988D-420B-B775-9DFE-7104BBB8FEB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B483B21-6573-8109-8711-EB8A42221F3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74B92473-1DAD-84A0-6584-16545080D202}"/>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a:extLst>
                  <a:ext uri="{FF2B5EF4-FFF2-40B4-BE49-F238E27FC236}">
                    <a16:creationId xmlns:a16="http://schemas.microsoft.com/office/drawing/2014/main" id="{CC30BB34-8761-FBA1-33A5-AC0838A18BA1}"/>
                  </a:ext>
                </a:extLst>
              </p:cNvPr>
              <p:cNvCxnSpPr>
                <a:endCxn id="7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D00BD8-74DE-A3D1-430C-D7B4BBD8E4B3}"/>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8003DE4-027C-347B-4F19-0640FF73ECB3}"/>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045E1AE4-2D0C-C322-49D0-A4CC8BCF84AC}"/>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1EA00637-41C1-DFF1-0795-896825D373AE}"/>
                  </a:ext>
                </a:extLst>
              </p:cNvPr>
              <p:cNvCxnSpPr>
                <a:endCxn id="7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F6752D-2163-2F0B-16B8-DA4002D6B215}"/>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931062B-3B3A-7830-CB7F-7CC5A1DD4DF5}"/>
                </a:ext>
              </a:extLst>
            </p:cNvPr>
            <p:cNvGrpSpPr/>
            <p:nvPr/>
          </p:nvGrpSpPr>
          <p:grpSpPr>
            <a:xfrm>
              <a:off x="3003896" y="323004"/>
              <a:ext cx="930109" cy="5870565"/>
              <a:chOff x="10795320" y="323004"/>
              <a:chExt cx="930109" cy="5870565"/>
            </a:xfrm>
          </p:grpSpPr>
          <p:sp>
            <p:nvSpPr>
              <p:cNvPr id="47" name="Oval 46">
                <a:extLst>
                  <a:ext uri="{FF2B5EF4-FFF2-40B4-BE49-F238E27FC236}">
                    <a16:creationId xmlns:a16="http://schemas.microsoft.com/office/drawing/2014/main" id="{1511E5F8-F26A-EF30-5F19-D908D6800EC4}"/>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B8DEC5B-A4CD-6CB9-170E-DD496F701E57}"/>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2DB8AE8F-9550-B97A-FF44-6A110E42C3A6}"/>
                  </a:ext>
                </a:extLst>
              </p:cNvPr>
              <p:cNvCxnSpPr>
                <a:endCxn id="4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7936ADC-A688-7220-040D-8B416FDE24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F296C763-5D7B-EB09-3A3F-9CD5EB8CA4A0}"/>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D88830E-058D-1022-8BAC-7F1E739F0C7E}"/>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077FD0BA-BC30-4BF8-4C70-99C5EE789935}"/>
                  </a:ext>
                </a:extLst>
              </p:cNvPr>
              <p:cNvCxnSpPr>
                <a:endCxn id="5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7162971-7842-EE86-2DF3-4B36377DA082}"/>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48A51EC9-B355-ACF8-4973-B4CE8C30796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5A7877A-8A8A-EEBB-5561-3218D15DD534}"/>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F48728F7-2273-C109-D407-21BFD73DBFCC}"/>
                  </a:ext>
                </a:extLst>
              </p:cNvPr>
              <p:cNvCxnSpPr>
                <a:endCxn id="5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FAAA58-2F3E-D4CC-8FE4-DA494999CCF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B047D7C-379C-3B71-2A99-E9A1DC9B1BD7}"/>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B352A78-F62C-A2D9-7814-672EBAE35A44}"/>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1D784037-A36A-AA7A-23E3-7C24E64636CB}"/>
                  </a:ext>
                </a:extLst>
              </p:cNvPr>
              <p:cNvCxnSpPr>
                <a:endCxn id="5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7B4CE22-C0AB-B70F-8B59-76DF81DB4A39}"/>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7F01F36-8B7B-1455-C379-D19556A480C3}"/>
                </a:ext>
              </a:extLst>
            </p:cNvPr>
            <p:cNvGrpSpPr/>
            <p:nvPr/>
          </p:nvGrpSpPr>
          <p:grpSpPr>
            <a:xfrm>
              <a:off x="1689483" y="323004"/>
              <a:ext cx="930109" cy="5870565"/>
              <a:chOff x="10795320" y="323004"/>
              <a:chExt cx="930109" cy="5870565"/>
            </a:xfrm>
          </p:grpSpPr>
          <p:sp>
            <p:nvSpPr>
              <p:cNvPr id="31" name="Oval 30">
                <a:extLst>
                  <a:ext uri="{FF2B5EF4-FFF2-40B4-BE49-F238E27FC236}">
                    <a16:creationId xmlns:a16="http://schemas.microsoft.com/office/drawing/2014/main" id="{6FACDFA6-28B6-1E19-A1D8-8CE244450987}"/>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8608F22-D383-3DFD-A1DF-C5E1846DE4CD}"/>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F7102B9F-54E2-5C1F-1FB5-02DC9AC47748}"/>
                  </a:ext>
                </a:extLst>
              </p:cNvPr>
              <p:cNvCxnSpPr>
                <a:endCxn id="3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40C722-2357-81D4-183E-8A03BF9B0539}"/>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F52CF7D-45B5-CFF6-DDD4-C08E4111458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DE114A1-F6BA-53EC-5462-D289147DD5D2}"/>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8EB929AF-8DE0-04B1-C403-D08BA8C10188}"/>
                  </a:ext>
                </a:extLst>
              </p:cNvPr>
              <p:cNvCxnSpPr>
                <a:endCxn id="3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E972E2-3DAE-8318-207C-4406E9852EC6}"/>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AE39C27-BD0A-A6B2-22F9-1E61056D4724}"/>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FBDC11D-3178-65F4-361C-BB61D25746F6}"/>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D058C8EF-7AF3-CC27-030B-3B1D922B8B6F}"/>
                  </a:ext>
                </a:extLst>
              </p:cNvPr>
              <p:cNvCxnSpPr>
                <a:endCxn id="3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C3DA41-A44D-A513-2454-6934991FBC6B}"/>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C69BD66-0BEB-5E71-6F56-7E385759017E}"/>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359AE5E-A4FD-44A0-9375-CE420CF9B603}"/>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C43C1298-4957-9E14-E288-925C2D041E46}"/>
                  </a:ext>
                </a:extLst>
              </p:cNvPr>
              <p:cNvCxnSpPr>
                <a:endCxn id="4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AA2C8A2-A3E0-B4DB-FAC6-6CF2ED8FA96F}"/>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B71D334-5313-AEBC-A96D-F68A9118F69C}"/>
                </a:ext>
              </a:extLst>
            </p:cNvPr>
            <p:cNvGrpSpPr/>
            <p:nvPr/>
          </p:nvGrpSpPr>
          <p:grpSpPr>
            <a:xfrm>
              <a:off x="375070" y="323004"/>
              <a:ext cx="930109" cy="5870565"/>
              <a:chOff x="10795320" y="323004"/>
              <a:chExt cx="930109" cy="5870565"/>
            </a:xfrm>
          </p:grpSpPr>
          <p:sp>
            <p:nvSpPr>
              <p:cNvPr id="15" name="Oval 14">
                <a:extLst>
                  <a:ext uri="{FF2B5EF4-FFF2-40B4-BE49-F238E27FC236}">
                    <a16:creationId xmlns:a16="http://schemas.microsoft.com/office/drawing/2014/main" id="{0D1EDD76-F2CD-4B92-CAA4-0090E226EA83}"/>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01880A-CE7C-0359-2FE0-EAA01CF5B5AF}"/>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3E667102-CECE-8E40-FA53-7A7395E17A54}"/>
                  </a:ext>
                </a:extLst>
              </p:cNvPr>
              <p:cNvCxnSpPr>
                <a:endCxn id="1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7ABC4-DAF3-96F3-DFE6-95F2E80B7D1C}"/>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02C5463-E871-79BA-B033-3EAAB3FF251E}"/>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59ABEC0-F313-C621-CA6F-38AA1E480F5A}"/>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A5E8E734-D665-4D43-72A8-AD5E196D68C5}"/>
                  </a:ext>
                </a:extLst>
              </p:cNvPr>
              <p:cNvCxnSpPr>
                <a:endCxn id="1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8C0374-76E3-BC0B-978D-8DB29997719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12C2471-D6C6-467A-9E91-33D904AC68BE}"/>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FFA5B87-7EFF-62FC-53FF-E5A8E2C5559D}"/>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6A5911C1-9694-BDB0-D35E-E2B666587459}"/>
                  </a:ext>
                </a:extLst>
              </p:cNvPr>
              <p:cNvCxnSpPr>
                <a:endCxn id="2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A1B38E-EB1E-B213-8EA5-30FD84DDD418}"/>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3863BE9-C584-202B-119C-C076E9FDA84C}"/>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15B8AAF-23CB-2779-A3DE-FC8ED1F4CAD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D4107353-2939-7231-3C38-2DE808BCE1E5}"/>
                  </a:ext>
                </a:extLst>
              </p:cNvPr>
              <p:cNvCxnSpPr>
                <a:endCxn id="2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4BC28A-43E8-C6C5-AA2C-0B40B81E4804}"/>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5801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7F2848-4E85-4DEC-1214-1E42F52AA54F}"/>
              </a:ext>
            </a:extLst>
          </p:cNvPr>
          <p:cNvGrpSpPr/>
          <p:nvPr userDrawn="1"/>
        </p:nvGrpSpPr>
        <p:grpSpPr>
          <a:xfrm>
            <a:off x="4293897" y="1968720"/>
            <a:ext cx="3604206" cy="2920561"/>
            <a:chOff x="4155638" y="2449165"/>
            <a:chExt cx="3604206" cy="2920561"/>
          </a:xfrm>
        </p:grpSpPr>
        <p:sp>
          <p:nvSpPr>
            <p:cNvPr id="7" name="object 5">
              <a:extLst>
                <a:ext uri="{FF2B5EF4-FFF2-40B4-BE49-F238E27FC236}">
                  <a16:creationId xmlns:a16="http://schemas.microsoft.com/office/drawing/2014/main" id="{74B9D19E-6F2B-10D3-492D-E3D8CAB0216A}"/>
                </a:ext>
              </a:extLst>
            </p:cNvPr>
            <p:cNvSpPr/>
            <p:nvPr/>
          </p:nvSpPr>
          <p:spPr>
            <a:xfrm flipH="1">
              <a:off x="415563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1092"/>
            </a:p>
          </p:txBody>
        </p:sp>
        <p:sp>
          <p:nvSpPr>
            <p:cNvPr id="8" name="object 5">
              <a:extLst>
                <a:ext uri="{FF2B5EF4-FFF2-40B4-BE49-F238E27FC236}">
                  <a16:creationId xmlns:a16="http://schemas.microsoft.com/office/drawing/2014/main" id="{7C0BA78E-7EF2-E861-38E3-994B02BCE2D6}"/>
                </a:ext>
              </a:extLst>
            </p:cNvPr>
            <p:cNvSpPr/>
            <p:nvPr/>
          </p:nvSpPr>
          <p:spPr>
            <a:xfrm flipH="1">
              <a:off x="766742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1092"/>
            </a:p>
          </p:txBody>
        </p:sp>
      </p:grpSp>
      <p:sp>
        <p:nvSpPr>
          <p:cNvPr id="10" name="Text Placeholder 9">
            <a:extLst>
              <a:ext uri="{FF2B5EF4-FFF2-40B4-BE49-F238E27FC236}">
                <a16:creationId xmlns:a16="http://schemas.microsoft.com/office/drawing/2014/main" id="{6F21FD0F-960D-7EAC-EC4B-FC183103EA97}"/>
              </a:ext>
            </a:extLst>
          </p:cNvPr>
          <p:cNvSpPr>
            <a:spLocks noGrp="1"/>
          </p:cNvSpPr>
          <p:nvPr>
            <p:ph type="body" sz="quarter" idx="10" hasCustomPrompt="1"/>
          </p:nvPr>
        </p:nvSpPr>
        <p:spPr>
          <a:xfrm>
            <a:off x="4386603" y="2620499"/>
            <a:ext cx="3511790" cy="840475"/>
          </a:xfrm>
        </p:spPr>
        <p:txBody>
          <a:bodyPr>
            <a:noAutofit/>
          </a:bodyPr>
          <a:lstStyle>
            <a:lvl1pPr marL="0" indent="0" algn="ctr">
              <a:buNone/>
              <a:defRPr sz="5400" b="1" i="0" spc="30"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2" name="Text Placeholder 11">
            <a:extLst>
              <a:ext uri="{FF2B5EF4-FFF2-40B4-BE49-F238E27FC236}">
                <a16:creationId xmlns:a16="http://schemas.microsoft.com/office/drawing/2014/main" id="{2B4C6D11-6C3B-FAA8-AD84-9EDDEB2C8C83}"/>
              </a:ext>
            </a:extLst>
          </p:cNvPr>
          <p:cNvSpPr>
            <a:spLocks noGrp="1"/>
          </p:cNvSpPr>
          <p:nvPr>
            <p:ph type="body" sz="quarter" idx="11" hasCustomPrompt="1"/>
          </p:nvPr>
        </p:nvSpPr>
        <p:spPr>
          <a:xfrm>
            <a:off x="4386553" y="3429000"/>
            <a:ext cx="3511550" cy="962959"/>
          </a:xfrm>
        </p:spPr>
        <p:txBody>
          <a:bodyPr>
            <a:normAutofit/>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CLICK TO EDIT TEXT</a:t>
            </a:r>
          </a:p>
        </p:txBody>
      </p:sp>
      <p:sp>
        <p:nvSpPr>
          <p:cNvPr id="13" name="Text Placeholder 9">
            <a:extLst>
              <a:ext uri="{FF2B5EF4-FFF2-40B4-BE49-F238E27FC236}">
                <a16:creationId xmlns:a16="http://schemas.microsoft.com/office/drawing/2014/main" id="{CBA9E3BB-69A9-ABCC-A333-66675723098E}"/>
              </a:ext>
            </a:extLst>
          </p:cNvPr>
          <p:cNvSpPr>
            <a:spLocks noGrp="1"/>
          </p:cNvSpPr>
          <p:nvPr>
            <p:ph type="body" sz="quarter" idx="12" hasCustomPrompt="1"/>
          </p:nvPr>
        </p:nvSpPr>
        <p:spPr>
          <a:xfrm>
            <a:off x="7906639" y="2620499"/>
            <a:ext cx="3511790" cy="840475"/>
          </a:xfrm>
        </p:spPr>
        <p:txBody>
          <a:bodyPr>
            <a:noAutofit/>
          </a:bodyPr>
          <a:lstStyle>
            <a:lvl1pPr marL="0" indent="0" algn="ctr">
              <a:buNone/>
              <a:defRPr sz="5400" b="1" i="0" spc="30"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4" name="Text Placeholder 11">
            <a:extLst>
              <a:ext uri="{FF2B5EF4-FFF2-40B4-BE49-F238E27FC236}">
                <a16:creationId xmlns:a16="http://schemas.microsoft.com/office/drawing/2014/main" id="{9DEE8C69-E808-1DD3-36F3-9F7D89BC9A78}"/>
              </a:ext>
            </a:extLst>
          </p:cNvPr>
          <p:cNvSpPr>
            <a:spLocks noGrp="1"/>
          </p:cNvSpPr>
          <p:nvPr>
            <p:ph type="body" sz="quarter" idx="13" hasCustomPrompt="1"/>
          </p:nvPr>
        </p:nvSpPr>
        <p:spPr>
          <a:xfrm>
            <a:off x="7906589" y="3429000"/>
            <a:ext cx="3511550" cy="962959"/>
          </a:xfrm>
        </p:spPr>
        <p:txBody>
          <a:bodyPr>
            <a:normAutofit/>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CLICK TO EDIT TEXT</a:t>
            </a:r>
          </a:p>
        </p:txBody>
      </p:sp>
      <p:sp>
        <p:nvSpPr>
          <p:cNvPr id="15" name="Text Placeholder 9">
            <a:extLst>
              <a:ext uri="{FF2B5EF4-FFF2-40B4-BE49-F238E27FC236}">
                <a16:creationId xmlns:a16="http://schemas.microsoft.com/office/drawing/2014/main" id="{9D19B3B9-2AD4-C1DB-F41E-C386F404A7E8}"/>
              </a:ext>
            </a:extLst>
          </p:cNvPr>
          <p:cNvSpPr>
            <a:spLocks noGrp="1"/>
          </p:cNvSpPr>
          <p:nvPr>
            <p:ph type="body" sz="quarter" idx="14" hasCustomPrompt="1"/>
          </p:nvPr>
        </p:nvSpPr>
        <p:spPr>
          <a:xfrm>
            <a:off x="874660" y="2620499"/>
            <a:ext cx="3511790" cy="840475"/>
          </a:xfrm>
        </p:spPr>
        <p:txBody>
          <a:bodyPr>
            <a:noAutofit/>
          </a:bodyPr>
          <a:lstStyle>
            <a:lvl1pPr marL="0" indent="0" algn="ctr">
              <a:buNone/>
              <a:defRPr sz="5400" b="1" i="0" spc="30"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6" name="Text Placeholder 11">
            <a:extLst>
              <a:ext uri="{FF2B5EF4-FFF2-40B4-BE49-F238E27FC236}">
                <a16:creationId xmlns:a16="http://schemas.microsoft.com/office/drawing/2014/main" id="{74E2FB16-8A3A-78D1-F85F-5B53D0BDC87D}"/>
              </a:ext>
            </a:extLst>
          </p:cNvPr>
          <p:cNvSpPr>
            <a:spLocks noGrp="1"/>
          </p:cNvSpPr>
          <p:nvPr>
            <p:ph type="body" sz="quarter" idx="15" hasCustomPrompt="1"/>
          </p:nvPr>
        </p:nvSpPr>
        <p:spPr>
          <a:xfrm>
            <a:off x="874610" y="3429000"/>
            <a:ext cx="3511550" cy="962959"/>
          </a:xfrm>
        </p:spPr>
        <p:txBody>
          <a:bodyPr>
            <a:normAutofit/>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CLICK TO EDIT TEXT</a:t>
            </a:r>
          </a:p>
        </p:txBody>
      </p:sp>
      <p:sp>
        <p:nvSpPr>
          <p:cNvPr id="5" name="Title 1">
            <a:extLst>
              <a:ext uri="{FF2B5EF4-FFF2-40B4-BE49-F238E27FC236}">
                <a16:creationId xmlns:a16="http://schemas.microsoft.com/office/drawing/2014/main" id="{68860E97-9977-1BEE-D8F4-E486A3F20D86}"/>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STATS TITLE FOR THIS SLIDE</a:t>
            </a:r>
          </a:p>
        </p:txBody>
      </p:sp>
    </p:spTree>
    <p:extLst>
      <p:ext uri="{BB962C8B-B14F-4D97-AF65-F5344CB8AC3E}">
        <p14:creationId xmlns:p14="http://schemas.microsoft.com/office/powerpoint/2010/main" val="884258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 UF Research">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outdoor, blue, day&#10;&#10;Description automatically generated">
            <a:extLst>
              <a:ext uri="{FF2B5EF4-FFF2-40B4-BE49-F238E27FC236}">
                <a16:creationId xmlns:a16="http://schemas.microsoft.com/office/drawing/2014/main" id="{FC293EB2-00DE-3D47-4651-473AE15E8D8E}"/>
              </a:ext>
            </a:extLst>
          </p:cNvPr>
          <p:cNvPicPr>
            <a:picLocks noChangeAspect="1"/>
          </p:cNvPicPr>
          <p:nvPr userDrawn="1"/>
        </p:nvPicPr>
        <p:blipFill>
          <a:blip r:embed="rId2"/>
          <a:stretch>
            <a:fillRect/>
          </a:stretch>
        </p:blipFill>
        <p:spPr>
          <a:xfrm>
            <a:off x="-44767" y="-24765"/>
            <a:ext cx="12281535" cy="6907530"/>
          </a:xfrm>
          <a:prstGeom prst="rect">
            <a:avLst/>
          </a:prstGeom>
        </p:spPr>
      </p:pic>
      <p:pic>
        <p:nvPicPr>
          <p:cNvPr id="2" name="Picture 1" descr="Text&#10;&#10;Description automatically generated">
            <a:extLst>
              <a:ext uri="{FF2B5EF4-FFF2-40B4-BE49-F238E27FC236}">
                <a16:creationId xmlns:a16="http://schemas.microsoft.com/office/drawing/2014/main" id="{9EAFD567-6103-D860-070E-A329A2A73135}"/>
              </a:ext>
            </a:extLst>
          </p:cNvPr>
          <p:cNvPicPr>
            <a:picLocks noChangeAspect="1"/>
          </p:cNvPicPr>
          <p:nvPr userDrawn="1"/>
        </p:nvPicPr>
        <p:blipFill>
          <a:blip r:embed="rId3"/>
          <a:stretch>
            <a:fillRect/>
          </a:stretch>
        </p:blipFill>
        <p:spPr>
          <a:xfrm>
            <a:off x="3347085" y="2330276"/>
            <a:ext cx="5497830" cy="2197448"/>
          </a:xfrm>
          <a:prstGeom prst="rect">
            <a:avLst/>
          </a:prstGeom>
        </p:spPr>
      </p:pic>
    </p:spTree>
    <p:extLst>
      <p:ext uri="{BB962C8B-B14F-4D97-AF65-F5344CB8AC3E}">
        <p14:creationId xmlns:p14="http://schemas.microsoft.com/office/powerpoint/2010/main" val="2304143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Geometric)">
    <p:bg>
      <p:bgPr>
        <a:solidFill>
          <a:schemeClr val="tx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7EC8E6E-E2C0-B1D4-B020-0CA9DBBE0E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0D9541-19A3-E5FA-359F-9D2830F4D196}"/>
              </a:ext>
            </a:extLst>
          </p:cNvPr>
          <p:cNvSpPr>
            <a:spLocks noGrp="1"/>
          </p:cNvSpPr>
          <p:nvPr>
            <p:ph type="ctrTitle" hasCustomPrompt="1"/>
          </p:nvPr>
        </p:nvSpPr>
        <p:spPr>
          <a:xfrm>
            <a:off x="409303" y="2248929"/>
            <a:ext cx="11477898" cy="1464631"/>
          </a:xfrm>
        </p:spPr>
        <p:txBody>
          <a:bodyPr anchor="b" anchorCtr="0">
            <a:normAutofit/>
          </a:bodyPr>
          <a:lstStyle>
            <a:lvl1pPr>
              <a:defRPr sz="4000" b="1" i="0" spc="50"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3" name="Content Placeholder 10">
            <a:extLst>
              <a:ext uri="{FF2B5EF4-FFF2-40B4-BE49-F238E27FC236}">
                <a16:creationId xmlns:a16="http://schemas.microsoft.com/office/drawing/2014/main" id="{029C8D26-DF5A-1D9D-B502-CBCAAC2D5E50}"/>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5" name="Content Placeholder 10">
            <a:extLst>
              <a:ext uri="{FF2B5EF4-FFF2-40B4-BE49-F238E27FC236}">
                <a16:creationId xmlns:a16="http://schemas.microsoft.com/office/drawing/2014/main" id="{F62ADFF1-8CB3-C689-DF3E-897B17D79D95}"/>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pic>
        <p:nvPicPr>
          <p:cNvPr id="7" name="Picture 6" descr="Text&#10;&#10;Description automatically generated">
            <a:extLst>
              <a:ext uri="{FF2B5EF4-FFF2-40B4-BE49-F238E27FC236}">
                <a16:creationId xmlns:a16="http://schemas.microsoft.com/office/drawing/2014/main" id="{409025EB-74A9-C9F4-9826-4C62366F0874}"/>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440488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Gradient Backgroun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FE7C4B7-90DD-0EC8-461F-69FC0983C5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6BE98D9-EFFA-24CC-D752-052741DC5468}"/>
              </a:ext>
            </a:extLst>
          </p:cNvPr>
          <p:cNvSpPr>
            <a:spLocks noGrp="1"/>
          </p:cNvSpPr>
          <p:nvPr>
            <p:ph type="ctrTitle" hasCustomPrompt="1"/>
          </p:nvPr>
        </p:nvSpPr>
        <p:spPr>
          <a:xfrm>
            <a:off x="409303" y="2248929"/>
            <a:ext cx="11477898" cy="1464631"/>
          </a:xfrm>
        </p:spPr>
        <p:txBody>
          <a:bodyPr anchor="b" anchorCtr="0">
            <a:normAutofit/>
          </a:bodyPr>
          <a:lstStyle>
            <a:lvl1pPr>
              <a:defRPr sz="4000" b="1" i="0" spc="50"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11" name="Content Placeholder 10">
            <a:extLst>
              <a:ext uri="{FF2B5EF4-FFF2-40B4-BE49-F238E27FC236}">
                <a16:creationId xmlns:a16="http://schemas.microsoft.com/office/drawing/2014/main" id="{BA2B7E20-A784-753E-C02C-EA54679F88A8}"/>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2" name="Content Placeholder 10">
            <a:extLst>
              <a:ext uri="{FF2B5EF4-FFF2-40B4-BE49-F238E27FC236}">
                <a16:creationId xmlns:a16="http://schemas.microsoft.com/office/drawing/2014/main" id="{FE5FCC9A-18E4-5AF9-355C-DF0A41372F86}"/>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pic>
        <p:nvPicPr>
          <p:cNvPr id="2" name="Picture 1" descr="Text&#10;&#10;Description automatically generated">
            <a:extLst>
              <a:ext uri="{FF2B5EF4-FFF2-40B4-BE49-F238E27FC236}">
                <a16:creationId xmlns:a16="http://schemas.microsoft.com/office/drawing/2014/main" id="{E8B72930-B04C-1724-537C-6C9FBFC2C88B}"/>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1648171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p:txBody>
          <a:bodyPr/>
          <a:lstStyle>
            <a:lvl1pPr marL="2286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1pPr>
            <a:lvl2pPr marL="6858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4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 Right Ima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381000" y="982218"/>
            <a:ext cx="5715000" cy="5385876"/>
          </a:xfrm>
        </p:spPr>
        <p:txBody>
          <a:bodyPr/>
          <a:lstStyle>
            <a:lvl1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8A164C2A-11C6-10CF-34AA-9D8D77C5C357}"/>
              </a:ext>
            </a:extLst>
          </p:cNvPr>
          <p:cNvSpPr>
            <a:spLocks noGrp="1"/>
          </p:cNvSpPr>
          <p:nvPr>
            <p:ph type="title" hasCustomPrompt="1"/>
          </p:nvPr>
        </p:nvSpPr>
        <p:spPr>
          <a:xfrm>
            <a:off x="381001" y="2"/>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10941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Image - Left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6095680" y="982218"/>
            <a:ext cx="5715000" cy="5385876"/>
          </a:xfrm>
        </p:spPr>
        <p:txBody>
          <a:bodyPr/>
          <a:lstStyle>
            <a:lvl1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0897EBD-B625-C031-7E1C-0BD307D65D2B}"/>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18225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B0B4ED-431A-4B95-5A12-602B8836301C}"/>
              </a:ext>
            </a:extLst>
          </p:cNvPr>
          <p:cNvSpPr>
            <a:spLocks noGrp="1"/>
          </p:cNvSpPr>
          <p:nvPr>
            <p:ph type="title" hasCustomPrompt="1"/>
          </p:nvPr>
        </p:nvSpPr>
        <p:spPr>
          <a:xfrm>
            <a:off x="381001" y="2"/>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277738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047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ad Char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381000" y="1393902"/>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20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E3F7E12-E987-DA33-D7EE-00D7B41C7A41}"/>
              </a:ext>
            </a:extLst>
          </p:cNvPr>
          <p:cNvSpPr/>
          <p:nvPr userDrawn="1"/>
        </p:nvSpPr>
        <p:spPr>
          <a:xfrm>
            <a:off x="11389319"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6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6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F84DC7E-A8D1-B8A6-9C35-F80F3DEE1687}"/>
              </a:ext>
            </a:extLst>
          </p:cNvPr>
          <p:cNvSpPr txBox="1"/>
          <p:nvPr userDrawn="1"/>
        </p:nvSpPr>
        <p:spPr>
          <a:xfrm>
            <a:off x="438439" y="6468319"/>
            <a:ext cx="1255890" cy="307777"/>
          </a:xfrm>
          <a:prstGeom prst="rect">
            <a:avLst/>
          </a:prstGeom>
          <a:solidFill>
            <a:schemeClr val="bg1"/>
          </a:solidFill>
        </p:spPr>
        <p:txBody>
          <a:bodyPr wrap="square" rtlCol="0" anchor="ctr" anchorCtr="0">
            <a:spAutoFit/>
          </a:bodyPr>
          <a:lstStyle/>
          <a:p>
            <a:pPr algn="l"/>
            <a:r>
              <a:rPr lang="en-US" sz="1400" b="1" i="0" dirty="0">
                <a:solidFill>
                  <a:srgbClr val="0020A5"/>
                </a:solidFill>
                <a:latin typeface="Arial" panose="020B0604020202020204" pitchFamily="34" charset="0"/>
                <a:cs typeface="Arial" panose="020B0604020202020204" pitchFamily="34" charset="0"/>
              </a:rPr>
              <a:t>CONTACT:</a:t>
            </a:r>
          </a:p>
        </p:txBody>
      </p:sp>
      <p:cxnSp>
        <p:nvCxnSpPr>
          <p:cNvPr id="7" name="Straight Connector 6">
            <a:extLst>
              <a:ext uri="{FF2B5EF4-FFF2-40B4-BE49-F238E27FC236}">
                <a16:creationId xmlns:a16="http://schemas.microsoft.com/office/drawing/2014/main" id="{C5765A49-171B-1351-6B96-7339A5204F92}"/>
              </a:ext>
            </a:extLst>
          </p:cNvPr>
          <p:cNvCxnSpPr>
            <a:cxnSpLocks/>
          </p:cNvCxnSpPr>
          <p:nvPr userDrawn="1"/>
        </p:nvCxnSpPr>
        <p:spPr>
          <a:xfrm>
            <a:off x="381000" y="3611927"/>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71C8AE-B5DF-2B2F-2E7F-F4D3352A4944}"/>
              </a:ext>
            </a:extLst>
          </p:cNvPr>
          <p:cNvCxnSpPr>
            <a:cxnSpLocks/>
          </p:cNvCxnSpPr>
          <p:nvPr userDrawn="1"/>
        </p:nvCxnSpPr>
        <p:spPr>
          <a:xfrm flipV="1">
            <a:off x="6096000" y="898425"/>
            <a:ext cx="0" cy="5347432"/>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289236E-F34B-9F64-198D-7608568E5C8B}"/>
              </a:ext>
            </a:extLst>
          </p:cNvPr>
          <p:cNvSpPr>
            <a:spLocks noGrp="1"/>
          </p:cNvSpPr>
          <p:nvPr>
            <p:ph type="body" sz="quarter" idx="10"/>
          </p:nvPr>
        </p:nvSpPr>
        <p:spPr>
          <a:xfrm>
            <a:off x="380999" y="943459"/>
            <a:ext cx="5517985" cy="450438"/>
          </a:xfrm>
        </p:spPr>
        <p:txBody>
          <a:bodyPr>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pic>
        <p:nvPicPr>
          <p:cNvPr id="14" name="Picture 13">
            <a:extLst>
              <a:ext uri="{FF2B5EF4-FFF2-40B4-BE49-F238E27FC236}">
                <a16:creationId xmlns:a16="http://schemas.microsoft.com/office/drawing/2014/main" id="{39B7FA42-C6BD-904F-187B-DB80C688AE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439" y="160433"/>
            <a:ext cx="509281" cy="509281"/>
          </a:xfrm>
          <a:prstGeom prst="rect">
            <a:avLst/>
          </a:prstGeom>
        </p:spPr>
      </p:pic>
      <p:sp>
        <p:nvSpPr>
          <p:cNvPr id="17" name="Text Placeholder 16">
            <a:extLst>
              <a:ext uri="{FF2B5EF4-FFF2-40B4-BE49-F238E27FC236}">
                <a16:creationId xmlns:a16="http://schemas.microsoft.com/office/drawing/2014/main" id="{984E2600-2B82-B196-A763-B9ACAFF9A624}"/>
              </a:ext>
            </a:extLst>
          </p:cNvPr>
          <p:cNvSpPr>
            <a:spLocks noGrp="1"/>
          </p:cNvSpPr>
          <p:nvPr>
            <p:ph type="body" sz="quarter" idx="11" hasCustomPrompt="1"/>
          </p:nvPr>
        </p:nvSpPr>
        <p:spPr>
          <a:xfrm>
            <a:off x="1610558" y="6491403"/>
            <a:ext cx="8125104" cy="261610"/>
          </a:xfrm>
        </p:spPr>
        <p:txBody>
          <a:bodyPr anchor="ctr" anchorCtr="0">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Names, affiliations, departments</a:t>
            </a:r>
          </a:p>
        </p:txBody>
      </p:sp>
      <p:sp>
        <p:nvSpPr>
          <p:cNvPr id="18" name="Content Placeholder 2">
            <a:extLst>
              <a:ext uri="{FF2B5EF4-FFF2-40B4-BE49-F238E27FC236}">
                <a16:creationId xmlns:a16="http://schemas.microsoft.com/office/drawing/2014/main" id="{2D1C068E-47D5-FD2C-1C79-8F8B705C36F4}"/>
              </a:ext>
            </a:extLst>
          </p:cNvPr>
          <p:cNvSpPr>
            <a:spLocks noGrp="1"/>
          </p:cNvSpPr>
          <p:nvPr>
            <p:ph idx="12"/>
          </p:nvPr>
        </p:nvSpPr>
        <p:spPr>
          <a:xfrm>
            <a:off x="381000" y="4164814"/>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20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963B9B02-4EEA-6386-A0F8-DA48924B8C6D}"/>
              </a:ext>
            </a:extLst>
          </p:cNvPr>
          <p:cNvSpPr>
            <a:spLocks noGrp="1"/>
          </p:cNvSpPr>
          <p:nvPr>
            <p:ph type="body" sz="quarter" idx="13"/>
          </p:nvPr>
        </p:nvSpPr>
        <p:spPr>
          <a:xfrm>
            <a:off x="380999" y="3714371"/>
            <a:ext cx="5517985" cy="450438"/>
          </a:xfrm>
        </p:spPr>
        <p:txBody>
          <a:bodyPr>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FDE5150D-7454-2855-F814-1A4AD1422B4E}"/>
              </a:ext>
            </a:extLst>
          </p:cNvPr>
          <p:cNvSpPr>
            <a:spLocks noGrp="1"/>
          </p:cNvSpPr>
          <p:nvPr>
            <p:ph idx="14"/>
          </p:nvPr>
        </p:nvSpPr>
        <p:spPr>
          <a:xfrm>
            <a:off x="6301509" y="4164814"/>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20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2">
            <a:extLst>
              <a:ext uri="{FF2B5EF4-FFF2-40B4-BE49-F238E27FC236}">
                <a16:creationId xmlns:a16="http://schemas.microsoft.com/office/drawing/2014/main" id="{B2BAC9D2-43F4-4073-EA7B-416024ED4938}"/>
              </a:ext>
            </a:extLst>
          </p:cNvPr>
          <p:cNvSpPr>
            <a:spLocks noGrp="1"/>
          </p:cNvSpPr>
          <p:nvPr>
            <p:ph type="body" sz="quarter" idx="15"/>
          </p:nvPr>
        </p:nvSpPr>
        <p:spPr>
          <a:xfrm>
            <a:off x="6301508" y="3714371"/>
            <a:ext cx="5517985" cy="450438"/>
          </a:xfrm>
        </p:spPr>
        <p:txBody>
          <a:bodyPr>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3" name="Picture Placeholder 22">
            <a:extLst>
              <a:ext uri="{FF2B5EF4-FFF2-40B4-BE49-F238E27FC236}">
                <a16:creationId xmlns:a16="http://schemas.microsoft.com/office/drawing/2014/main" id="{A190E052-3969-6271-3FDF-F95FA80B501A}"/>
              </a:ext>
            </a:extLst>
          </p:cNvPr>
          <p:cNvSpPr>
            <a:spLocks noGrp="1"/>
          </p:cNvSpPr>
          <p:nvPr>
            <p:ph type="pic" sz="quarter" idx="16" hasCustomPrompt="1"/>
          </p:nvPr>
        </p:nvSpPr>
        <p:spPr>
          <a:xfrm>
            <a:off x="6300788" y="942975"/>
            <a:ext cx="5510212" cy="2574925"/>
          </a:xfrm>
        </p:spPr>
        <p:txBody>
          <a:bodyPr anchor="ctr" anchorCtr="0"/>
          <a:lstStyle>
            <a:lvl1pPr marL="0" indent="0" algn="ctr">
              <a:buFontTx/>
              <a:buNone/>
              <a:defRPr>
                <a:solidFill>
                  <a:schemeClr val="bg1">
                    <a:lumMod val="75000"/>
                  </a:schemeClr>
                </a:solidFill>
              </a:defRPr>
            </a:lvl1pPr>
          </a:lstStyle>
          <a:p>
            <a:r>
              <a:rPr lang="en-US" dirty="0"/>
              <a:t>Click to add an</a:t>
            </a:r>
            <a:br>
              <a:rPr lang="en-US" dirty="0"/>
            </a:br>
            <a:r>
              <a:rPr lang="en-US" dirty="0"/>
              <a:t>image, figure, or illustration</a:t>
            </a:r>
          </a:p>
        </p:txBody>
      </p:sp>
      <p:sp>
        <p:nvSpPr>
          <p:cNvPr id="27" name="Text Placeholder 16">
            <a:extLst>
              <a:ext uri="{FF2B5EF4-FFF2-40B4-BE49-F238E27FC236}">
                <a16:creationId xmlns:a16="http://schemas.microsoft.com/office/drawing/2014/main" id="{5D2FD6D6-620E-2DF7-6D9F-141100CA75F3}"/>
              </a:ext>
            </a:extLst>
          </p:cNvPr>
          <p:cNvSpPr>
            <a:spLocks noGrp="1"/>
          </p:cNvSpPr>
          <p:nvPr>
            <p:ph type="body" sz="quarter" idx="18" hasCustomPrompt="1"/>
          </p:nvPr>
        </p:nvSpPr>
        <p:spPr>
          <a:xfrm>
            <a:off x="9735671" y="6491403"/>
            <a:ext cx="1507276" cy="261610"/>
          </a:xfrm>
          <a:solidFill>
            <a:schemeClr val="bg1"/>
          </a:solidFill>
        </p:spPr>
        <p:txBody>
          <a:bodyPr wrap="square" rtlCol="0" anchor="ctr" anchorCtr="0">
            <a:spAutoFit/>
          </a:bodyPr>
          <a:lstStyle>
            <a:lvl1pPr marL="0" indent="0" algn="ctr">
              <a:buNone/>
              <a:defRPr lang="en-US" sz="1100" b="1" i="0" dirty="0">
                <a:solidFill>
                  <a:srgbClr val="0020A5"/>
                </a:solidFill>
                <a:latin typeface="Arial Black" panose="020B0604020202020204" pitchFamily="34" charset="0"/>
                <a:cs typeface="Arial Black" panose="020B0604020202020204" pitchFamily="34" charset="0"/>
              </a:defRPr>
            </a:lvl1pPr>
          </a:lstStyle>
          <a:p>
            <a:pPr marL="0" lvl="0"/>
            <a:r>
              <a:rPr lang="en-US" dirty="0"/>
              <a:t>XX/XX/20XX</a:t>
            </a:r>
          </a:p>
        </p:txBody>
      </p:sp>
      <p:sp>
        <p:nvSpPr>
          <p:cNvPr id="4" name="Title 1">
            <a:extLst>
              <a:ext uri="{FF2B5EF4-FFF2-40B4-BE49-F238E27FC236}">
                <a16:creationId xmlns:a16="http://schemas.microsoft.com/office/drawing/2014/main" id="{CC7205F5-3F04-58BE-A7F1-65D06A9DB6F1}"/>
              </a:ext>
            </a:extLst>
          </p:cNvPr>
          <p:cNvSpPr>
            <a:spLocks noGrp="1"/>
          </p:cNvSpPr>
          <p:nvPr>
            <p:ph type="title" hasCustomPrompt="1"/>
          </p:nvPr>
        </p:nvSpPr>
        <p:spPr>
          <a:xfrm>
            <a:off x="1032387" y="2"/>
            <a:ext cx="10777973"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47127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55CBD-5F93-C64C-B458-C17ADF6CC19F}"/>
              </a:ext>
            </a:extLst>
          </p:cNvPr>
          <p:cNvSpPr>
            <a:spLocks noGrp="1"/>
          </p:cNvSpPr>
          <p:nvPr>
            <p:ph type="title"/>
          </p:nvPr>
        </p:nvSpPr>
        <p:spPr>
          <a:xfrm>
            <a:off x="381001" y="2"/>
            <a:ext cx="11429360" cy="843717"/>
          </a:xfrm>
          <a:prstGeom prst="rect">
            <a:avLst/>
          </a:prstGeom>
        </p:spPr>
        <p:txBody>
          <a:bodyPr vert="horz" lIns="91440" tIns="45720" rIns="91440" bIns="45720" rtlCol="0" anchor="ctr">
            <a:noAutofit/>
          </a:bodyPr>
          <a:lstStyle/>
          <a:p>
            <a:r>
              <a:rPr lang="en-US" dirty="0"/>
              <a:t>CLICK TO EDIT TITLE</a:t>
            </a:r>
          </a:p>
        </p:txBody>
      </p:sp>
      <p:sp>
        <p:nvSpPr>
          <p:cNvPr id="3" name="Text Placeholder 2">
            <a:extLst>
              <a:ext uri="{FF2B5EF4-FFF2-40B4-BE49-F238E27FC236}">
                <a16:creationId xmlns:a16="http://schemas.microsoft.com/office/drawing/2014/main" id="{9C7C298B-E065-F140-8AD0-1D96EAB045F9}"/>
              </a:ext>
            </a:extLst>
          </p:cNvPr>
          <p:cNvSpPr>
            <a:spLocks noGrp="1"/>
          </p:cNvSpPr>
          <p:nvPr>
            <p:ph type="body" idx="1"/>
          </p:nvPr>
        </p:nvSpPr>
        <p:spPr>
          <a:xfrm>
            <a:off x="381000" y="982218"/>
            <a:ext cx="11429360" cy="5385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0348C600-74C1-0149-9C92-09D5DA8910D6}"/>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E688E1-3EA4-8844-83D2-14A672E4F524}"/>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6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6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4B6123-D951-2D3F-2878-CE47FB744EE8}"/>
              </a:ext>
            </a:extLst>
          </p:cNvPr>
          <p:cNvPicPr>
            <a:picLocks noChangeAspect="1"/>
          </p:cNvPicPr>
          <p:nvPr userDrawn="1"/>
        </p:nvPicPr>
        <p:blipFill>
          <a:blip r:embed="rId18"/>
          <a:stretch>
            <a:fillRect/>
          </a:stretch>
        </p:blipFill>
        <p:spPr>
          <a:xfrm>
            <a:off x="686943" y="6471401"/>
            <a:ext cx="8064840" cy="317013"/>
          </a:xfrm>
          <a:prstGeom prst="rect">
            <a:avLst/>
          </a:prstGeom>
        </p:spPr>
      </p:pic>
    </p:spTree>
    <p:extLst>
      <p:ext uri="{BB962C8B-B14F-4D97-AF65-F5344CB8AC3E}">
        <p14:creationId xmlns:p14="http://schemas.microsoft.com/office/powerpoint/2010/main" val="2235483339"/>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59" r:id="rId4"/>
    <p:sldLayoutId id="2147483662" r:id="rId5"/>
    <p:sldLayoutId id="2147483663" r:id="rId6"/>
    <p:sldLayoutId id="2147483660" r:id="rId7"/>
    <p:sldLayoutId id="2147483661" r:id="rId8"/>
    <p:sldLayoutId id="2147483668" r:id="rId9"/>
    <p:sldLayoutId id="2147483675" r:id="rId10"/>
    <p:sldLayoutId id="2147483671" r:id="rId11"/>
    <p:sldLayoutId id="2147483673" r:id="rId12"/>
    <p:sldLayoutId id="2147483672" r:id="rId13"/>
    <p:sldLayoutId id="2147483670" r:id="rId14"/>
    <p:sldLayoutId id="2147483674" r:id="rId15"/>
    <p:sldLayoutId id="2147483669"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b="1" i="0" kern="1200" spc="50" baseline="0">
          <a:solidFill>
            <a:srgbClr val="011FA3"/>
          </a:solidFill>
          <a:latin typeface="Obviously Wide Semi" pitchFamily="82" charset="77"/>
          <a:ea typeface="+mj-ea"/>
          <a:cs typeface="+mj-cs"/>
        </a:defRPr>
      </a:lvl1pPr>
    </p:titleStyle>
    <p:body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Gentona Book" pitchFamily="2" charset="77"/>
          <a:ea typeface="+mn-ea"/>
          <a:cs typeface="+mn-cs"/>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Gentona Book" pitchFamily="2" charset="77"/>
          <a:ea typeface="+mn-ea"/>
          <a:cs typeface="+mn-cs"/>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Gentona Book" pitchFamily="2" charset="77"/>
          <a:ea typeface="+mn-ea"/>
          <a:cs typeface="+mn-cs"/>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Gentona Book" pitchFamily="2" charset="77"/>
          <a:ea typeface="+mn-ea"/>
          <a:cs typeface="+mn-cs"/>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6892-3D54-B65D-DAAF-F53C6B1F314D}"/>
              </a:ext>
            </a:extLst>
          </p:cNvPr>
          <p:cNvSpPr>
            <a:spLocks noGrp="1"/>
          </p:cNvSpPr>
          <p:nvPr>
            <p:ph type="ctrTitle"/>
          </p:nvPr>
        </p:nvSpPr>
        <p:spPr/>
        <p:txBody>
          <a:bodyPr/>
          <a:lstStyle/>
          <a:p>
            <a:r>
              <a:rPr lang="en-US" dirty="0"/>
              <a:t>Deeper Dive into Semantics Segmentation</a:t>
            </a:r>
          </a:p>
        </p:txBody>
      </p:sp>
      <p:sp>
        <p:nvSpPr>
          <p:cNvPr id="3" name="Content Placeholder 2">
            <a:extLst>
              <a:ext uri="{FF2B5EF4-FFF2-40B4-BE49-F238E27FC236}">
                <a16:creationId xmlns:a16="http://schemas.microsoft.com/office/drawing/2014/main" id="{77A30F25-8E27-6C8F-1267-3B8E56109348}"/>
              </a:ext>
            </a:extLst>
          </p:cNvPr>
          <p:cNvSpPr>
            <a:spLocks noGrp="1"/>
          </p:cNvSpPr>
          <p:nvPr>
            <p:ph sz="quarter" idx="10"/>
          </p:nvPr>
        </p:nvSpPr>
        <p:spPr/>
        <p:txBody>
          <a:bodyPr/>
          <a:lstStyle/>
          <a:p>
            <a:r>
              <a:rPr lang="en-US" dirty="0"/>
              <a:t>06/08/2023</a:t>
            </a:r>
          </a:p>
          <a:p>
            <a:r>
              <a:rPr lang="en-US" dirty="0"/>
              <a:t>Zoom</a:t>
            </a:r>
          </a:p>
        </p:txBody>
      </p:sp>
      <p:sp>
        <p:nvSpPr>
          <p:cNvPr id="4" name="Content Placeholder 3">
            <a:extLst>
              <a:ext uri="{FF2B5EF4-FFF2-40B4-BE49-F238E27FC236}">
                <a16:creationId xmlns:a16="http://schemas.microsoft.com/office/drawing/2014/main" id="{10941747-1D6F-E279-E1F5-35A26C8A5557}"/>
              </a:ext>
            </a:extLst>
          </p:cNvPr>
          <p:cNvSpPr>
            <a:spLocks noGrp="1"/>
          </p:cNvSpPr>
          <p:nvPr>
            <p:ph sz="quarter" idx="11"/>
          </p:nvPr>
        </p:nvSpPr>
        <p:spPr/>
        <p:txBody>
          <a:bodyPr/>
          <a:lstStyle/>
          <a:p>
            <a:r>
              <a:rPr lang="en-US" dirty="0"/>
              <a:t>Amy Wu</a:t>
            </a:r>
          </a:p>
          <a:p>
            <a:r>
              <a:rPr lang="en-US" dirty="0"/>
              <a:t>Undergraduate Researcher</a:t>
            </a:r>
          </a:p>
          <a:p>
            <a:r>
              <a:rPr lang="en-US" dirty="0"/>
              <a:t>Rising Senior</a:t>
            </a:r>
          </a:p>
        </p:txBody>
      </p:sp>
    </p:spTree>
    <p:extLst>
      <p:ext uri="{BB962C8B-B14F-4D97-AF65-F5344CB8AC3E}">
        <p14:creationId xmlns:p14="http://schemas.microsoft.com/office/powerpoint/2010/main" val="3920911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2"/>
            <a:ext cx="11429360" cy="843717"/>
          </a:xfrm>
        </p:spPr>
        <p:txBody>
          <a:bodyPr/>
          <a:lstStyle/>
          <a:p>
            <a:r>
              <a:rPr lang="en-US" dirty="0"/>
              <a:t>What is Segment Anything Model?</a:t>
            </a:r>
          </a:p>
        </p:txBody>
      </p:sp>
      <p:sp>
        <p:nvSpPr>
          <p:cNvPr id="3" name="Content Placeholder 2">
            <a:extLst>
              <a:ext uri="{FF2B5EF4-FFF2-40B4-BE49-F238E27FC236}">
                <a16:creationId xmlns:a16="http://schemas.microsoft.com/office/drawing/2014/main" id="{A9926647-FC7D-C9E7-7242-761F9F581B80}"/>
              </a:ext>
            </a:extLst>
          </p:cNvPr>
          <p:cNvSpPr>
            <a:spLocks noGrp="1"/>
          </p:cNvSpPr>
          <p:nvPr>
            <p:ph idx="1"/>
          </p:nvPr>
        </p:nvSpPr>
        <p:spPr/>
        <p:txBody>
          <a:bodyPr>
            <a:normAutofit/>
          </a:bodyPr>
          <a:lstStyle/>
          <a:p>
            <a:r>
              <a:rPr lang="en-US" dirty="0"/>
              <a:t>New foundational model for image segmentation</a:t>
            </a:r>
          </a:p>
          <a:p>
            <a:pPr lvl="1"/>
            <a:r>
              <a:rPr lang="en-US" dirty="0"/>
              <a:t>Meaning? Infinite image generation</a:t>
            </a:r>
          </a:p>
          <a:p>
            <a:r>
              <a:rPr lang="en-US" dirty="0"/>
              <a:t> Built a data engine for segmentation</a:t>
            </a:r>
          </a:p>
          <a:p>
            <a:pPr lvl="1"/>
            <a:r>
              <a:rPr lang="en-US" dirty="0"/>
              <a:t>How? </a:t>
            </a:r>
            <a:r>
              <a:rPr lang="en-US" dirty="0" err="1"/>
              <a:t>Sudo</a:t>
            </a:r>
            <a:r>
              <a:rPr lang="en-US" dirty="0"/>
              <a:t> labeling</a:t>
            </a:r>
          </a:p>
          <a:p>
            <a:r>
              <a:rPr lang="en-US" dirty="0"/>
              <a:t> Can be prompted with spatial or text</a:t>
            </a:r>
          </a:p>
          <a:p>
            <a:pPr lvl="1"/>
            <a:r>
              <a:rPr lang="en-US" dirty="0"/>
              <a:t>What are those?</a:t>
            </a:r>
          </a:p>
          <a:p>
            <a:r>
              <a:rPr lang="en-US" dirty="0"/>
              <a:t> What is the problem?</a:t>
            </a:r>
          </a:p>
          <a:p>
            <a:pPr lvl="1"/>
            <a:endParaRPr lang="en-US" dirty="0"/>
          </a:p>
          <a:p>
            <a:pPr lvl="1"/>
            <a:endParaRPr lang="en-US" dirty="0"/>
          </a:p>
          <a:p>
            <a:pPr lvl="1"/>
            <a:endParaRPr lang="en-US" dirty="0"/>
          </a:p>
        </p:txBody>
      </p:sp>
      <p:pic>
        <p:nvPicPr>
          <p:cNvPr id="11" name="Picture 10">
            <a:extLst>
              <a:ext uri="{FF2B5EF4-FFF2-40B4-BE49-F238E27FC236}">
                <a16:creationId xmlns:a16="http://schemas.microsoft.com/office/drawing/2014/main" id="{B7306144-5786-6481-04E7-F093370A5F3D}"/>
              </a:ext>
            </a:extLst>
          </p:cNvPr>
          <p:cNvPicPr>
            <a:picLocks noChangeAspect="1"/>
          </p:cNvPicPr>
          <p:nvPr/>
        </p:nvPicPr>
        <p:blipFill>
          <a:blip r:embed="rId3"/>
          <a:stretch>
            <a:fillRect/>
          </a:stretch>
        </p:blipFill>
        <p:spPr>
          <a:xfrm>
            <a:off x="6096000" y="982218"/>
            <a:ext cx="5292070" cy="4164098"/>
          </a:xfrm>
          <a:prstGeom prst="rect">
            <a:avLst/>
          </a:prstGeom>
        </p:spPr>
      </p:pic>
    </p:spTree>
    <p:extLst>
      <p:ext uri="{BB962C8B-B14F-4D97-AF65-F5344CB8AC3E}">
        <p14:creationId xmlns:p14="http://schemas.microsoft.com/office/powerpoint/2010/main" val="1794316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D5FBA45-549D-A860-9F1F-56EBFF4A62E5}"/>
              </a:ext>
            </a:extLst>
          </p:cNvPr>
          <p:cNvSpPr>
            <a:spLocks noGrp="1"/>
          </p:cNvSpPr>
          <p:nvPr>
            <p:ph type="title"/>
          </p:nvPr>
        </p:nvSpPr>
        <p:spPr>
          <a:xfrm>
            <a:off x="947719" y="160430"/>
            <a:ext cx="10862635" cy="509286"/>
          </a:xfrm>
        </p:spPr>
        <p:txBody>
          <a:bodyPr/>
          <a:lstStyle/>
          <a:p>
            <a:r>
              <a:rPr lang="en-US" dirty="0"/>
              <a:t>Semantics Segmentation in Action</a:t>
            </a:r>
          </a:p>
        </p:txBody>
      </p:sp>
      <p:sp>
        <p:nvSpPr>
          <p:cNvPr id="16" name="Text Placeholder 15">
            <a:extLst>
              <a:ext uri="{FF2B5EF4-FFF2-40B4-BE49-F238E27FC236}">
                <a16:creationId xmlns:a16="http://schemas.microsoft.com/office/drawing/2014/main" id="{9D669252-E0D1-71FD-DA68-041CB71AFC4C}"/>
              </a:ext>
            </a:extLst>
          </p:cNvPr>
          <p:cNvSpPr>
            <a:spLocks noGrp="1"/>
          </p:cNvSpPr>
          <p:nvPr>
            <p:ph type="body" sz="quarter" idx="11"/>
          </p:nvPr>
        </p:nvSpPr>
        <p:spPr/>
        <p:txBody>
          <a:bodyPr/>
          <a:lstStyle/>
          <a:p>
            <a:endParaRPr lang="en-US"/>
          </a:p>
        </p:txBody>
      </p:sp>
      <p:sp>
        <p:nvSpPr>
          <p:cNvPr id="22" name="Text Placeholder 21">
            <a:extLst>
              <a:ext uri="{FF2B5EF4-FFF2-40B4-BE49-F238E27FC236}">
                <a16:creationId xmlns:a16="http://schemas.microsoft.com/office/drawing/2014/main" id="{D337689F-8654-9CC6-7E46-FE562EFA5BBB}"/>
              </a:ext>
            </a:extLst>
          </p:cNvPr>
          <p:cNvSpPr>
            <a:spLocks noGrp="1"/>
          </p:cNvSpPr>
          <p:nvPr>
            <p:ph type="body" sz="quarter" idx="18"/>
          </p:nvPr>
        </p:nvSpPr>
        <p:spPr/>
        <p:txBody>
          <a:bodyPr/>
          <a:lstStyle/>
          <a:p>
            <a:endParaRPr lang="en-US"/>
          </a:p>
        </p:txBody>
      </p:sp>
      <p:pic>
        <p:nvPicPr>
          <p:cNvPr id="7" name="Picture 6">
            <a:extLst>
              <a:ext uri="{FF2B5EF4-FFF2-40B4-BE49-F238E27FC236}">
                <a16:creationId xmlns:a16="http://schemas.microsoft.com/office/drawing/2014/main" id="{89056749-920C-AAC7-5AD4-B7CBECEC68DD}"/>
              </a:ext>
            </a:extLst>
          </p:cNvPr>
          <p:cNvPicPr>
            <a:picLocks noChangeAspect="1"/>
          </p:cNvPicPr>
          <p:nvPr/>
        </p:nvPicPr>
        <p:blipFill>
          <a:blip r:embed="rId3"/>
          <a:stretch>
            <a:fillRect/>
          </a:stretch>
        </p:blipFill>
        <p:spPr>
          <a:xfrm>
            <a:off x="1236565" y="953635"/>
            <a:ext cx="3687395" cy="2475365"/>
          </a:xfrm>
          <a:prstGeom prst="rect">
            <a:avLst/>
          </a:prstGeom>
        </p:spPr>
      </p:pic>
      <p:pic>
        <p:nvPicPr>
          <p:cNvPr id="8" name="Picture 7">
            <a:extLst>
              <a:ext uri="{FF2B5EF4-FFF2-40B4-BE49-F238E27FC236}">
                <a16:creationId xmlns:a16="http://schemas.microsoft.com/office/drawing/2014/main" id="{2161D075-4080-B1C9-A489-DB414E9A9A81}"/>
              </a:ext>
            </a:extLst>
          </p:cNvPr>
          <p:cNvPicPr>
            <a:picLocks noChangeAspect="1"/>
          </p:cNvPicPr>
          <p:nvPr/>
        </p:nvPicPr>
        <p:blipFill>
          <a:blip r:embed="rId4"/>
          <a:stretch>
            <a:fillRect/>
          </a:stretch>
        </p:blipFill>
        <p:spPr>
          <a:xfrm>
            <a:off x="6978505" y="953635"/>
            <a:ext cx="3976929" cy="2461212"/>
          </a:xfrm>
          <a:prstGeom prst="rect">
            <a:avLst/>
          </a:prstGeom>
        </p:spPr>
      </p:pic>
      <p:pic>
        <p:nvPicPr>
          <p:cNvPr id="9" name="Picture 8">
            <a:extLst>
              <a:ext uri="{FF2B5EF4-FFF2-40B4-BE49-F238E27FC236}">
                <a16:creationId xmlns:a16="http://schemas.microsoft.com/office/drawing/2014/main" id="{BF38AFD0-611D-F32F-1AB8-5782075BC155}"/>
              </a:ext>
            </a:extLst>
          </p:cNvPr>
          <p:cNvPicPr>
            <a:picLocks noChangeAspect="1"/>
          </p:cNvPicPr>
          <p:nvPr/>
        </p:nvPicPr>
        <p:blipFill>
          <a:blip r:embed="rId5"/>
          <a:stretch>
            <a:fillRect/>
          </a:stretch>
        </p:blipFill>
        <p:spPr>
          <a:xfrm>
            <a:off x="6978505" y="3729465"/>
            <a:ext cx="4052298" cy="2461212"/>
          </a:xfrm>
          <a:prstGeom prst="rect">
            <a:avLst/>
          </a:prstGeom>
        </p:spPr>
      </p:pic>
      <p:pic>
        <p:nvPicPr>
          <p:cNvPr id="10" name="Picture 9">
            <a:extLst>
              <a:ext uri="{FF2B5EF4-FFF2-40B4-BE49-F238E27FC236}">
                <a16:creationId xmlns:a16="http://schemas.microsoft.com/office/drawing/2014/main" id="{79DAB9AA-ADF0-57AE-7A3C-E62138A5E7B7}"/>
              </a:ext>
            </a:extLst>
          </p:cNvPr>
          <p:cNvPicPr>
            <a:picLocks noChangeAspect="1"/>
          </p:cNvPicPr>
          <p:nvPr/>
        </p:nvPicPr>
        <p:blipFill>
          <a:blip r:embed="rId6"/>
          <a:stretch>
            <a:fillRect/>
          </a:stretch>
        </p:blipFill>
        <p:spPr>
          <a:xfrm>
            <a:off x="1236565" y="3746272"/>
            <a:ext cx="3880007" cy="2444405"/>
          </a:xfrm>
          <a:prstGeom prst="rect">
            <a:avLst/>
          </a:prstGeom>
        </p:spPr>
      </p:pic>
    </p:spTree>
    <p:extLst>
      <p:ext uri="{BB962C8B-B14F-4D97-AF65-F5344CB8AC3E}">
        <p14:creationId xmlns:p14="http://schemas.microsoft.com/office/powerpoint/2010/main" val="1302424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2"/>
            <a:ext cx="11429360" cy="843717"/>
          </a:xfrm>
        </p:spPr>
        <p:txBody>
          <a:bodyPr/>
          <a:lstStyle/>
          <a:p>
            <a:r>
              <a:rPr lang="en-US" dirty="0"/>
              <a:t>Segment Anything Model Images</a:t>
            </a:r>
          </a:p>
        </p:txBody>
      </p:sp>
      <p:pic>
        <p:nvPicPr>
          <p:cNvPr id="8" name="Picture 7">
            <a:extLst>
              <a:ext uri="{FF2B5EF4-FFF2-40B4-BE49-F238E27FC236}">
                <a16:creationId xmlns:a16="http://schemas.microsoft.com/office/drawing/2014/main" id="{CE412A76-C69A-74E1-D44D-F244D07DA97A}"/>
              </a:ext>
            </a:extLst>
          </p:cNvPr>
          <p:cNvPicPr>
            <a:picLocks noChangeAspect="1"/>
          </p:cNvPicPr>
          <p:nvPr/>
        </p:nvPicPr>
        <p:blipFill>
          <a:blip r:embed="rId3"/>
          <a:stretch>
            <a:fillRect/>
          </a:stretch>
        </p:blipFill>
        <p:spPr>
          <a:xfrm>
            <a:off x="1059180" y="843719"/>
            <a:ext cx="10073639" cy="5255810"/>
          </a:xfrm>
          <a:prstGeom prst="rect">
            <a:avLst/>
          </a:prstGeom>
        </p:spPr>
      </p:pic>
    </p:spTree>
    <p:extLst>
      <p:ext uri="{BB962C8B-B14F-4D97-AF65-F5344CB8AC3E}">
        <p14:creationId xmlns:p14="http://schemas.microsoft.com/office/powerpoint/2010/main" val="3388314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2"/>
            <a:ext cx="11429360" cy="843717"/>
          </a:xfrm>
        </p:spPr>
        <p:txBody>
          <a:bodyPr/>
          <a:lstStyle/>
          <a:p>
            <a:r>
              <a:rPr lang="en-US" dirty="0"/>
              <a:t>Inspiration</a:t>
            </a:r>
          </a:p>
        </p:txBody>
      </p:sp>
      <p:sp>
        <p:nvSpPr>
          <p:cNvPr id="3" name="Content Placeholder 2">
            <a:extLst>
              <a:ext uri="{FF2B5EF4-FFF2-40B4-BE49-F238E27FC236}">
                <a16:creationId xmlns:a16="http://schemas.microsoft.com/office/drawing/2014/main" id="{A9926647-FC7D-C9E7-7242-761F9F581B80}"/>
              </a:ext>
            </a:extLst>
          </p:cNvPr>
          <p:cNvSpPr>
            <a:spLocks noGrp="1"/>
          </p:cNvSpPr>
          <p:nvPr>
            <p:ph idx="1"/>
          </p:nvPr>
        </p:nvSpPr>
        <p:spPr/>
        <p:txBody>
          <a:bodyPr>
            <a:normAutofit/>
          </a:bodyPr>
          <a:lstStyle/>
          <a:p>
            <a:r>
              <a:rPr lang="en-US" dirty="0"/>
              <a:t>NLP</a:t>
            </a:r>
          </a:p>
          <a:p>
            <a:r>
              <a:rPr lang="en-US" dirty="0"/>
              <a:t>Also does semantic segmentation and instance segmentation</a:t>
            </a:r>
          </a:p>
          <a:p>
            <a:r>
              <a:rPr lang="en-US" dirty="0"/>
              <a:t>Task specific to task agnostic</a:t>
            </a:r>
          </a:p>
          <a:p>
            <a:pPr lvl="1"/>
            <a:r>
              <a:rPr lang="en-US" dirty="0"/>
              <a:t>But is it really a foundation model since it is majorly segmentation?</a:t>
            </a:r>
          </a:p>
          <a:p>
            <a:r>
              <a:rPr lang="en-US" dirty="0"/>
              <a:t>Tool former, but very secretive</a:t>
            </a:r>
          </a:p>
          <a:p>
            <a:r>
              <a:rPr lang="en-US" dirty="0"/>
              <a:t>Have a large data set, money, and assets like memory and time</a:t>
            </a:r>
          </a:p>
          <a:p>
            <a:pPr lvl="1"/>
            <a:endParaRPr lang="en-US" dirty="0"/>
          </a:p>
          <a:p>
            <a:pPr lvl="1"/>
            <a:endParaRPr lang="en-US" dirty="0"/>
          </a:p>
          <a:p>
            <a:pPr lvl="1"/>
            <a:endParaRPr lang="en-US" dirty="0"/>
          </a:p>
          <a:p>
            <a:pPr lvl="1"/>
            <a:endParaRPr lang="en-US" dirty="0"/>
          </a:p>
          <a:p>
            <a:pPr lvl="1"/>
            <a:endParaRPr lang="en-US" dirty="0"/>
          </a:p>
        </p:txBody>
      </p:sp>
      <p:sp>
        <p:nvSpPr>
          <p:cNvPr id="6" name="TextBox 5">
            <a:extLst>
              <a:ext uri="{FF2B5EF4-FFF2-40B4-BE49-F238E27FC236}">
                <a16:creationId xmlns:a16="http://schemas.microsoft.com/office/drawing/2014/main" id="{1298C194-20CF-32AD-C5E7-F6FD7020F684}"/>
              </a:ext>
            </a:extLst>
          </p:cNvPr>
          <p:cNvSpPr txBox="1"/>
          <p:nvPr/>
        </p:nvSpPr>
        <p:spPr>
          <a:xfrm>
            <a:off x="6787662" y="1397695"/>
            <a:ext cx="3810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Gentona Book" pitchFamily="2" charset="77"/>
              </a:rPr>
              <a:t>Assisted Manual</a:t>
            </a:r>
          </a:p>
        </p:txBody>
      </p:sp>
      <p:sp>
        <p:nvSpPr>
          <p:cNvPr id="7" name="TextBox 6">
            <a:extLst>
              <a:ext uri="{FF2B5EF4-FFF2-40B4-BE49-F238E27FC236}">
                <a16:creationId xmlns:a16="http://schemas.microsoft.com/office/drawing/2014/main" id="{EB407F3C-A34B-EE01-7CEC-C5FB675FC778}"/>
              </a:ext>
            </a:extLst>
          </p:cNvPr>
          <p:cNvSpPr txBox="1"/>
          <p:nvPr/>
        </p:nvSpPr>
        <p:spPr>
          <a:xfrm>
            <a:off x="6787662" y="3059668"/>
            <a:ext cx="3810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Gentona Book" pitchFamily="2" charset="77"/>
              </a:rPr>
              <a:t>Semi-Automatic Manual</a:t>
            </a:r>
          </a:p>
        </p:txBody>
      </p:sp>
      <p:sp>
        <p:nvSpPr>
          <p:cNvPr id="8" name="TextBox 7">
            <a:extLst>
              <a:ext uri="{FF2B5EF4-FFF2-40B4-BE49-F238E27FC236}">
                <a16:creationId xmlns:a16="http://schemas.microsoft.com/office/drawing/2014/main" id="{E32D81DA-263B-05B6-F321-82437F9498C8}"/>
              </a:ext>
            </a:extLst>
          </p:cNvPr>
          <p:cNvSpPr txBox="1"/>
          <p:nvPr/>
        </p:nvSpPr>
        <p:spPr>
          <a:xfrm>
            <a:off x="6787662" y="4752547"/>
            <a:ext cx="3810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Gentona Book" pitchFamily="2" charset="77"/>
              </a:rPr>
              <a:t>Full-Auto Manual</a:t>
            </a:r>
          </a:p>
        </p:txBody>
      </p:sp>
      <p:cxnSp>
        <p:nvCxnSpPr>
          <p:cNvPr id="13" name="Straight Arrow Connector 12">
            <a:extLst>
              <a:ext uri="{FF2B5EF4-FFF2-40B4-BE49-F238E27FC236}">
                <a16:creationId xmlns:a16="http://schemas.microsoft.com/office/drawing/2014/main" id="{28D55F7D-94D2-71E2-C5A6-0479ADF93CEE}"/>
              </a:ext>
            </a:extLst>
          </p:cNvPr>
          <p:cNvCxnSpPr>
            <a:cxnSpLocks/>
            <a:stCxn id="6" idx="2"/>
            <a:endCxn id="7" idx="0"/>
          </p:cNvCxnSpPr>
          <p:nvPr/>
        </p:nvCxnSpPr>
        <p:spPr>
          <a:xfrm>
            <a:off x="8692662" y="1767027"/>
            <a:ext cx="0" cy="12926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E480A4D-0A61-6908-1D2C-F6B5117F1A9D}"/>
              </a:ext>
            </a:extLst>
          </p:cNvPr>
          <p:cNvCxnSpPr>
            <a:stCxn id="7" idx="2"/>
            <a:endCxn id="8" idx="0"/>
          </p:cNvCxnSpPr>
          <p:nvPr/>
        </p:nvCxnSpPr>
        <p:spPr>
          <a:xfrm>
            <a:off x="8692662" y="3429000"/>
            <a:ext cx="0" cy="13235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23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2"/>
            <a:ext cx="11429360" cy="843717"/>
          </a:xfrm>
        </p:spPr>
        <p:txBody>
          <a:bodyPr/>
          <a:lstStyle/>
          <a:p>
            <a:r>
              <a:rPr lang="en-US" dirty="0"/>
              <a:t>Segment Anything Model Process</a:t>
            </a:r>
          </a:p>
        </p:txBody>
      </p:sp>
      <p:pic>
        <p:nvPicPr>
          <p:cNvPr id="3" name="Picture 2">
            <a:extLst>
              <a:ext uri="{FF2B5EF4-FFF2-40B4-BE49-F238E27FC236}">
                <a16:creationId xmlns:a16="http://schemas.microsoft.com/office/drawing/2014/main" id="{E437AA4E-AADC-7CE1-065E-6AEEC1671021}"/>
              </a:ext>
            </a:extLst>
          </p:cNvPr>
          <p:cNvPicPr>
            <a:picLocks noChangeAspect="1"/>
          </p:cNvPicPr>
          <p:nvPr/>
        </p:nvPicPr>
        <p:blipFill>
          <a:blip r:embed="rId3"/>
          <a:stretch>
            <a:fillRect/>
          </a:stretch>
        </p:blipFill>
        <p:spPr>
          <a:xfrm>
            <a:off x="1051680" y="980879"/>
            <a:ext cx="10088001" cy="2019445"/>
          </a:xfrm>
          <a:prstGeom prst="rect">
            <a:avLst/>
          </a:prstGeom>
        </p:spPr>
      </p:pic>
      <p:pic>
        <p:nvPicPr>
          <p:cNvPr id="5" name="Picture 4">
            <a:extLst>
              <a:ext uri="{FF2B5EF4-FFF2-40B4-BE49-F238E27FC236}">
                <a16:creationId xmlns:a16="http://schemas.microsoft.com/office/drawing/2014/main" id="{82ED6EF9-C63D-4222-35FD-1266FC5F7B60}"/>
              </a:ext>
            </a:extLst>
          </p:cNvPr>
          <p:cNvPicPr>
            <a:picLocks noChangeAspect="1"/>
          </p:cNvPicPr>
          <p:nvPr/>
        </p:nvPicPr>
        <p:blipFill>
          <a:blip r:embed="rId4"/>
          <a:stretch>
            <a:fillRect/>
          </a:stretch>
        </p:blipFill>
        <p:spPr>
          <a:xfrm>
            <a:off x="2282077" y="3137484"/>
            <a:ext cx="7627845" cy="3075745"/>
          </a:xfrm>
          <a:prstGeom prst="rect">
            <a:avLst/>
          </a:prstGeom>
        </p:spPr>
      </p:pic>
    </p:spTree>
    <p:extLst>
      <p:ext uri="{BB962C8B-B14F-4D97-AF65-F5344CB8AC3E}">
        <p14:creationId xmlns:p14="http://schemas.microsoft.com/office/powerpoint/2010/main" val="1125066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DE01-0848-B315-F1EC-571FDD321ABC}"/>
              </a:ext>
            </a:extLst>
          </p:cNvPr>
          <p:cNvSpPr>
            <a:spLocks noGrp="1"/>
          </p:cNvSpPr>
          <p:nvPr>
            <p:ph type="title"/>
          </p:nvPr>
        </p:nvSpPr>
        <p:spPr>
          <a:xfrm>
            <a:off x="381000" y="0"/>
            <a:ext cx="11429360" cy="843717"/>
          </a:xfrm>
        </p:spPr>
        <p:txBody>
          <a:bodyPr/>
          <a:lstStyle/>
          <a:p>
            <a:r>
              <a:rPr lang="en-US" dirty="0"/>
              <a:t>Questions to Be Answered</a:t>
            </a:r>
          </a:p>
        </p:txBody>
      </p:sp>
      <p:sp>
        <p:nvSpPr>
          <p:cNvPr id="3" name="Content Placeholder 2">
            <a:extLst>
              <a:ext uri="{FF2B5EF4-FFF2-40B4-BE49-F238E27FC236}">
                <a16:creationId xmlns:a16="http://schemas.microsoft.com/office/drawing/2014/main" id="{61D5653F-5B0A-A72A-EE82-431F2A36E59D}"/>
              </a:ext>
            </a:extLst>
          </p:cNvPr>
          <p:cNvSpPr>
            <a:spLocks noGrp="1"/>
          </p:cNvSpPr>
          <p:nvPr>
            <p:ph idx="1"/>
          </p:nvPr>
        </p:nvSpPr>
        <p:spPr>
          <a:xfrm>
            <a:off x="381000" y="843717"/>
            <a:ext cx="5715000" cy="5385876"/>
          </a:xfrm>
        </p:spPr>
        <p:txBody>
          <a:bodyPr>
            <a:normAutofit lnSpcReduction="10000"/>
          </a:bodyPr>
          <a:lstStyle/>
          <a:p>
            <a:r>
              <a:rPr lang="en-US" dirty="0"/>
              <a:t>What is CLIP?</a:t>
            </a:r>
          </a:p>
          <a:p>
            <a:r>
              <a:rPr lang="en-US" dirty="0"/>
              <a:t>What is amortized real-time?</a:t>
            </a:r>
          </a:p>
          <a:p>
            <a:r>
              <a:rPr lang="en-US" dirty="0"/>
              <a:t>What are the types of non mask suppression?</a:t>
            </a:r>
          </a:p>
          <a:p>
            <a:r>
              <a:rPr lang="en-US" dirty="0"/>
              <a:t>What are the Herculean scrolls and what do pre-trained models have to do with it?</a:t>
            </a:r>
          </a:p>
          <a:p>
            <a:r>
              <a:rPr lang="en-US" dirty="0"/>
              <a:t>What are multi class segmentation, multi channel segmentation, and binary segmentation?</a:t>
            </a:r>
          </a:p>
          <a:p>
            <a:endParaRPr lang="en-US" dirty="0"/>
          </a:p>
          <a:p>
            <a:endParaRPr lang="en-US" dirty="0"/>
          </a:p>
          <a:p>
            <a:pPr lvl="1"/>
            <a:endParaRPr lang="en-US" dirty="0"/>
          </a:p>
        </p:txBody>
      </p:sp>
      <p:pic>
        <p:nvPicPr>
          <p:cNvPr id="7" name="Picture 6">
            <a:extLst>
              <a:ext uri="{FF2B5EF4-FFF2-40B4-BE49-F238E27FC236}">
                <a16:creationId xmlns:a16="http://schemas.microsoft.com/office/drawing/2014/main" id="{D5520B5E-8F50-A8ED-D93A-3B5F379F2D5F}"/>
              </a:ext>
            </a:extLst>
          </p:cNvPr>
          <p:cNvPicPr>
            <a:picLocks noChangeAspect="1"/>
          </p:cNvPicPr>
          <p:nvPr/>
        </p:nvPicPr>
        <p:blipFill>
          <a:blip r:embed="rId3"/>
          <a:stretch>
            <a:fillRect/>
          </a:stretch>
        </p:blipFill>
        <p:spPr>
          <a:xfrm>
            <a:off x="6043293" y="628407"/>
            <a:ext cx="5819775" cy="5448300"/>
          </a:xfrm>
          <a:prstGeom prst="rect">
            <a:avLst/>
          </a:prstGeom>
        </p:spPr>
      </p:pic>
    </p:spTree>
    <p:extLst>
      <p:ext uri="{BB962C8B-B14F-4D97-AF65-F5344CB8AC3E}">
        <p14:creationId xmlns:p14="http://schemas.microsoft.com/office/powerpoint/2010/main" val="1455691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DE01-0848-B315-F1EC-571FDD321ABC}"/>
              </a:ext>
            </a:extLst>
          </p:cNvPr>
          <p:cNvSpPr>
            <a:spLocks noGrp="1"/>
          </p:cNvSpPr>
          <p:nvPr>
            <p:ph type="title"/>
          </p:nvPr>
        </p:nvSpPr>
        <p:spPr>
          <a:xfrm>
            <a:off x="381000" y="0"/>
            <a:ext cx="11429360" cy="843717"/>
          </a:xfrm>
        </p:spPr>
        <p:txBody>
          <a:bodyPr/>
          <a:lstStyle/>
          <a:p>
            <a:r>
              <a:rPr lang="en-US" dirty="0"/>
              <a:t>Questions To Be Answered</a:t>
            </a:r>
          </a:p>
        </p:txBody>
      </p:sp>
      <p:pic>
        <p:nvPicPr>
          <p:cNvPr id="6" name="Picture 5">
            <a:extLst>
              <a:ext uri="{FF2B5EF4-FFF2-40B4-BE49-F238E27FC236}">
                <a16:creationId xmlns:a16="http://schemas.microsoft.com/office/drawing/2014/main" id="{94253518-9D13-1FE6-3DBE-7549BAB89550}"/>
              </a:ext>
            </a:extLst>
          </p:cNvPr>
          <p:cNvPicPr>
            <a:picLocks noChangeAspect="1"/>
          </p:cNvPicPr>
          <p:nvPr/>
        </p:nvPicPr>
        <p:blipFill>
          <a:blip r:embed="rId3"/>
          <a:stretch>
            <a:fillRect/>
          </a:stretch>
        </p:blipFill>
        <p:spPr>
          <a:xfrm>
            <a:off x="979250" y="843717"/>
            <a:ext cx="9590947" cy="2750892"/>
          </a:xfrm>
          <a:prstGeom prst="rect">
            <a:avLst/>
          </a:prstGeom>
        </p:spPr>
      </p:pic>
      <p:pic>
        <p:nvPicPr>
          <p:cNvPr id="8" name="Picture 7">
            <a:extLst>
              <a:ext uri="{FF2B5EF4-FFF2-40B4-BE49-F238E27FC236}">
                <a16:creationId xmlns:a16="http://schemas.microsoft.com/office/drawing/2014/main" id="{CA59BE69-8DA0-8E89-A8A9-74AF9A2CD37A}"/>
              </a:ext>
            </a:extLst>
          </p:cNvPr>
          <p:cNvPicPr>
            <a:picLocks noChangeAspect="1"/>
          </p:cNvPicPr>
          <p:nvPr/>
        </p:nvPicPr>
        <p:blipFill>
          <a:blip r:embed="rId4"/>
          <a:stretch>
            <a:fillRect/>
          </a:stretch>
        </p:blipFill>
        <p:spPr>
          <a:xfrm>
            <a:off x="8188543" y="3956705"/>
            <a:ext cx="3063505" cy="2057578"/>
          </a:xfrm>
          <a:prstGeom prst="rect">
            <a:avLst/>
          </a:prstGeom>
        </p:spPr>
      </p:pic>
      <p:pic>
        <p:nvPicPr>
          <p:cNvPr id="10" name="Picture 9">
            <a:extLst>
              <a:ext uri="{FF2B5EF4-FFF2-40B4-BE49-F238E27FC236}">
                <a16:creationId xmlns:a16="http://schemas.microsoft.com/office/drawing/2014/main" id="{FBFAA457-5D69-1AC9-59FF-2FDC8A40E5C3}"/>
              </a:ext>
            </a:extLst>
          </p:cNvPr>
          <p:cNvPicPr>
            <a:picLocks noChangeAspect="1"/>
          </p:cNvPicPr>
          <p:nvPr/>
        </p:nvPicPr>
        <p:blipFill>
          <a:blip r:embed="rId5"/>
          <a:stretch>
            <a:fillRect/>
          </a:stretch>
        </p:blipFill>
        <p:spPr>
          <a:xfrm>
            <a:off x="5004702" y="3937653"/>
            <a:ext cx="3101609" cy="2095682"/>
          </a:xfrm>
          <a:prstGeom prst="rect">
            <a:avLst/>
          </a:prstGeom>
        </p:spPr>
      </p:pic>
      <p:pic>
        <p:nvPicPr>
          <p:cNvPr id="12" name="Picture 11">
            <a:extLst>
              <a:ext uri="{FF2B5EF4-FFF2-40B4-BE49-F238E27FC236}">
                <a16:creationId xmlns:a16="http://schemas.microsoft.com/office/drawing/2014/main" id="{154D54A6-4F62-D479-1B62-D07FF797A502}"/>
              </a:ext>
            </a:extLst>
          </p:cNvPr>
          <p:cNvPicPr>
            <a:picLocks noChangeAspect="1"/>
          </p:cNvPicPr>
          <p:nvPr/>
        </p:nvPicPr>
        <p:blipFill>
          <a:blip r:embed="rId6"/>
          <a:stretch>
            <a:fillRect/>
          </a:stretch>
        </p:blipFill>
        <p:spPr>
          <a:xfrm>
            <a:off x="399557" y="3956705"/>
            <a:ext cx="2202371" cy="2133785"/>
          </a:xfrm>
          <a:prstGeom prst="rect">
            <a:avLst/>
          </a:prstGeom>
        </p:spPr>
      </p:pic>
      <p:pic>
        <p:nvPicPr>
          <p:cNvPr id="14" name="Picture 13">
            <a:extLst>
              <a:ext uri="{FF2B5EF4-FFF2-40B4-BE49-F238E27FC236}">
                <a16:creationId xmlns:a16="http://schemas.microsoft.com/office/drawing/2014/main" id="{FFEC90F3-DCB0-4770-3202-BF31FF086818}"/>
              </a:ext>
            </a:extLst>
          </p:cNvPr>
          <p:cNvPicPr>
            <a:picLocks noChangeAspect="1"/>
          </p:cNvPicPr>
          <p:nvPr/>
        </p:nvPicPr>
        <p:blipFill>
          <a:blip r:embed="rId7"/>
          <a:stretch>
            <a:fillRect/>
          </a:stretch>
        </p:blipFill>
        <p:spPr>
          <a:xfrm>
            <a:off x="2742962" y="3956705"/>
            <a:ext cx="2179509" cy="2164268"/>
          </a:xfrm>
          <a:prstGeom prst="rect">
            <a:avLst/>
          </a:prstGeom>
        </p:spPr>
      </p:pic>
    </p:spTree>
    <p:extLst>
      <p:ext uri="{BB962C8B-B14F-4D97-AF65-F5344CB8AC3E}">
        <p14:creationId xmlns:p14="http://schemas.microsoft.com/office/powerpoint/2010/main" val="3085376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93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lIns="45720" rIns="45720" rtlCol="0" anchor="ctr">
        <a:normAutofit fontScale="92500" lnSpcReduction="20000"/>
      </a:bodyPr>
      <a:lstStyle>
        <a:defPPr algn="ctr">
          <a:defRPr dirty="0" err="1" smtClean="0">
            <a:solidFill>
              <a:schemeClr val="tx1"/>
            </a:solidFill>
            <a:latin typeface="Gentona Book"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Gentona Book" pitchFamily="2" charset="77"/>
          </a:defRPr>
        </a:defPPr>
      </a:lstStyle>
    </a:txDef>
  </a:objectDefaults>
  <a:extraClrSchemeLst/>
  <a:extLst>
    <a:ext uri="{05A4C25C-085E-4340-85A3-A5531E510DB2}">
      <thm15:themeFamily xmlns:thm15="http://schemas.microsoft.com/office/thememl/2012/main" name="Presentation12" id="{48B37A77-3EF4-9941-A8E5-EB924710A769}" vid="{C326E940-DFE3-9C4B-BFAC-140ADAAE5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3239</TotalTime>
  <Words>820</Words>
  <Application>Microsoft Office PowerPoint</Application>
  <PresentationFormat>Widescreen</PresentationFormat>
  <Paragraphs>115</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Wingdings</vt:lpstr>
      <vt:lpstr>Obviously Wide Semi</vt:lpstr>
      <vt:lpstr>Arial Black</vt:lpstr>
      <vt:lpstr>Arial</vt:lpstr>
      <vt:lpstr>Gentona Book</vt:lpstr>
      <vt:lpstr>Calibri</vt:lpstr>
      <vt:lpstr>Office Theme</vt:lpstr>
      <vt:lpstr>Deeper Dive into Semantics Segmentation</vt:lpstr>
      <vt:lpstr>What is Segment Anything Model?</vt:lpstr>
      <vt:lpstr>Semantics Segmentation in Action</vt:lpstr>
      <vt:lpstr>Segment Anything Model Images</vt:lpstr>
      <vt:lpstr>Inspiration</vt:lpstr>
      <vt:lpstr>Segment Anything Model Process</vt:lpstr>
      <vt:lpstr>Questions to Be Answered</vt:lpstr>
      <vt:lpstr>Questions To Be Answered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COLLEGE</dc:title>
  <dc:creator>Logan,Allison</dc:creator>
  <cp:lastModifiedBy>Wu, Amy</cp:lastModifiedBy>
  <cp:revision>31</cp:revision>
  <dcterms:created xsi:type="dcterms:W3CDTF">2023-01-11T13:28:39Z</dcterms:created>
  <dcterms:modified xsi:type="dcterms:W3CDTF">2023-06-09T14:39:45Z</dcterms:modified>
</cp:coreProperties>
</file>