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57" r:id="rId3"/>
    <p:sldId id="258" r:id="rId4"/>
    <p:sldId id="261" r:id="rId5"/>
    <p:sldId id="259" r:id="rId6"/>
    <p:sldId id="262" r:id="rId7"/>
    <p:sldId id="260" r:id="rId8"/>
  </p:sldIdLst>
  <p:sldSz cx="32918400" cy="21945600"/>
  <p:notesSz cx="6858000" cy="9144000"/>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9A21F-4DE9-41EC-87FB-7A8584F0AAA0}" v="13" dt="2023-06-11T21:24:00.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9"/>
    <p:restoredTop sz="50058"/>
  </p:normalViewPr>
  <p:slideViewPr>
    <p:cSldViewPr snapToGrid="0" snapToObjects="1">
      <p:cViewPr varScale="1">
        <p:scale>
          <a:sx n="17" d="100"/>
          <a:sy n="17" d="100"/>
        </p:scale>
        <p:origin x="36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871CB-B5C9-4100-BB1D-9B8469A8DA99}" type="datetimeFigureOut">
              <a:rPr lang="en-US" smtClean="0"/>
              <a:t>6/13/2023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E9B21-28FE-446A-95A6-E74B9669431F}" type="slidenum">
              <a:rPr lang="en-US" smtClean="0"/>
              <a:t>‹#›</a:t>
            </a:fld>
            <a:endParaRPr lang="en-US"/>
          </a:p>
        </p:txBody>
      </p:sp>
    </p:spTree>
    <p:extLst>
      <p:ext uri="{BB962C8B-B14F-4D97-AF65-F5344CB8AC3E}">
        <p14:creationId xmlns:p14="http://schemas.microsoft.com/office/powerpoint/2010/main" val="314889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Waveform:</a:t>
            </a:r>
          </a:p>
          <a:p>
            <a:r>
              <a:rPr lang="en-US" dirty="0"/>
              <a:t>By visualizing the waveform, you can observe characteristics such as the duration, timing, and shape of the audio signal. It provides insights into the temporal properties of the audio, such as the presence of silence, transients, or periodic patterns.</a:t>
            </a:r>
          </a:p>
          <a:p>
            <a:endParaRPr lang="en-US" dirty="0"/>
          </a:p>
          <a:p>
            <a:r>
              <a:rPr lang="en-US" dirty="0"/>
              <a:t>Spectrogram:</a:t>
            </a:r>
          </a:p>
          <a:p>
            <a:r>
              <a:rPr lang="en-US" dirty="0"/>
              <a:t>The following spectrogram uses a Color normal map scheme (which is just a color progression scale with Dark blue being the lowest and warmer colors like red, orange, and yellow being the highest) to represent the magnitude or power of the frequencies.</a:t>
            </a:r>
          </a:p>
          <a:p>
            <a:endParaRPr lang="en-US" dirty="0"/>
          </a:p>
          <a:p>
            <a:r>
              <a:rPr lang="en-US" dirty="0"/>
              <a:t>Play audio</a:t>
            </a:r>
          </a:p>
          <a:p>
            <a:endParaRPr lang="en-US" dirty="0"/>
          </a:p>
        </p:txBody>
      </p:sp>
      <p:sp>
        <p:nvSpPr>
          <p:cNvPr id="4" name="Slide Number Placeholder 3"/>
          <p:cNvSpPr>
            <a:spLocks noGrp="1"/>
          </p:cNvSpPr>
          <p:nvPr>
            <p:ph type="sldNum" sz="quarter" idx="5"/>
          </p:nvPr>
        </p:nvSpPr>
        <p:spPr/>
        <p:txBody>
          <a:bodyPr/>
          <a:lstStyle/>
          <a:p>
            <a:fld id="{3EAE9B21-28FE-446A-95A6-E74B9669431F}" type="slidenum">
              <a:rPr lang="en-US" smtClean="0"/>
              <a:t>2</a:t>
            </a:fld>
            <a:endParaRPr lang="en-US"/>
          </a:p>
        </p:txBody>
      </p:sp>
    </p:spTree>
    <p:extLst>
      <p:ext uri="{BB962C8B-B14F-4D97-AF65-F5344CB8AC3E}">
        <p14:creationId xmlns:p14="http://schemas.microsoft.com/office/powerpoint/2010/main" val="298329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epoch</a:t>
            </a:r>
          </a:p>
          <a:p>
            <a:endParaRPr lang="en-US" dirty="0"/>
          </a:p>
          <a:p>
            <a:r>
              <a:rPr lang="en-US" dirty="0"/>
              <a:t>An "epoch" refers to a complete pass through the entire training dataset</a:t>
            </a:r>
          </a:p>
          <a:p>
            <a:endParaRPr lang="en-US" dirty="0"/>
          </a:p>
          <a:p>
            <a:r>
              <a:rPr lang="en-US" dirty="0"/>
              <a:t>what is a loss in an AI neural network</a:t>
            </a:r>
          </a:p>
          <a:p>
            <a:endParaRPr lang="en-US" dirty="0"/>
          </a:p>
          <a:p>
            <a:r>
              <a:rPr lang="en-US" dirty="0"/>
              <a:t>"loss" refers to a value that quantifies how well the model is performing on a given task. I does this by comparing the predicted output of the model with the truth labels and produces a scalar value that represents the dissimilarity between them.</a:t>
            </a:r>
          </a:p>
          <a:p>
            <a:endParaRPr lang="en-US" dirty="0"/>
          </a:p>
          <a:p>
            <a:r>
              <a:rPr lang="en-US" dirty="0"/>
              <a:t>The lower the scalar value the better in terms of the model's accuracy in its training.</a:t>
            </a:r>
          </a:p>
          <a:p>
            <a:endParaRPr lang="en-US" dirty="0"/>
          </a:p>
        </p:txBody>
      </p:sp>
      <p:sp>
        <p:nvSpPr>
          <p:cNvPr id="4" name="Slide Number Placeholder 3"/>
          <p:cNvSpPr>
            <a:spLocks noGrp="1"/>
          </p:cNvSpPr>
          <p:nvPr>
            <p:ph type="sldNum" sz="quarter" idx="5"/>
          </p:nvPr>
        </p:nvSpPr>
        <p:spPr/>
        <p:txBody>
          <a:bodyPr/>
          <a:lstStyle/>
          <a:p>
            <a:fld id="{3EAE9B21-28FE-446A-95A6-E74B9669431F}" type="slidenum">
              <a:rPr lang="en-US" smtClean="0"/>
              <a:t>3</a:t>
            </a:fld>
            <a:endParaRPr lang="en-US"/>
          </a:p>
        </p:txBody>
      </p:sp>
    </p:spTree>
    <p:extLst>
      <p:ext uri="{BB962C8B-B14F-4D97-AF65-F5344CB8AC3E}">
        <p14:creationId xmlns:p14="http://schemas.microsoft.com/office/powerpoint/2010/main" val="149590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591562"/>
            <a:ext cx="24688800" cy="7640320"/>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23903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78463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21033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88466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5471163"/>
            <a:ext cx="28392120" cy="912875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14686283"/>
            <a:ext cx="28392120" cy="480059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60590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35057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1"/>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29" y="5379722"/>
            <a:ext cx="13926025"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8016240"/>
            <a:ext cx="13926025"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5379722"/>
            <a:ext cx="13994608"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AAA7C-CD1B-4640-982D-F8957D86B834}"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7606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EAAA7C-CD1B-4640-982D-F8957D86B83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60589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AAA7C-CD1B-4640-982D-F8957D86B834}"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78936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3159762"/>
            <a:ext cx="16664940" cy="155956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98723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3159762"/>
            <a:ext cx="16664940" cy="155956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Drag picture to placeholder or click icon to add</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87533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1"/>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2"/>
            <a:ext cx="7406640" cy="1168400"/>
          </a:xfrm>
          <a:prstGeom prst="rect">
            <a:avLst/>
          </a:prstGeom>
        </p:spPr>
        <p:txBody>
          <a:bodyPr vert="horz" lIns="91440" tIns="45720" rIns="91440" bIns="45720" rtlCol="0" anchor="ctr"/>
          <a:lstStyle>
            <a:lvl1pPr algn="l">
              <a:defRPr sz="3240">
                <a:solidFill>
                  <a:schemeClr val="tx1">
                    <a:tint val="75000"/>
                  </a:schemeClr>
                </a:solidFill>
              </a:defRPr>
            </a:lvl1pPr>
          </a:lstStyle>
          <a:p>
            <a:fld id="{C7EAAA7C-CD1B-4640-982D-F8957D86B834}" type="datetimeFigureOut">
              <a:rPr lang="en-US" smtClean="0"/>
              <a:t>6/13/2023</a:t>
            </a:fld>
            <a:endParaRPr lang="en-US"/>
          </a:p>
        </p:txBody>
      </p:sp>
      <p:sp>
        <p:nvSpPr>
          <p:cNvPr id="5" name="Footer Placeholder 4"/>
          <p:cNvSpPr>
            <a:spLocks noGrp="1"/>
          </p:cNvSpPr>
          <p:nvPr>
            <p:ph type="ftr" sz="quarter" idx="3"/>
          </p:nvPr>
        </p:nvSpPr>
        <p:spPr>
          <a:xfrm>
            <a:off x="10904220" y="20340322"/>
            <a:ext cx="11109960" cy="11684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2"/>
            <a:ext cx="7406640" cy="1168400"/>
          </a:xfrm>
          <a:prstGeom prst="rect">
            <a:avLst/>
          </a:prstGeom>
        </p:spPr>
        <p:txBody>
          <a:bodyPr vert="horz" lIns="91440" tIns="45720" rIns="91440" bIns="45720" rtlCol="0" anchor="ctr"/>
          <a:lstStyle>
            <a:lvl1pPr algn="r">
              <a:defRPr sz="3240">
                <a:solidFill>
                  <a:schemeClr val="tx1">
                    <a:tint val="75000"/>
                  </a:schemeClr>
                </a:solidFill>
              </a:defRPr>
            </a:lvl1pPr>
          </a:lstStyle>
          <a:p>
            <a:fld id="{83F17BA6-2182-6C49-829E-00DA2BD0FA34}" type="slidenum">
              <a:rPr lang="en-US" smtClean="0"/>
              <a:t>‹#›</a:t>
            </a:fld>
            <a:endParaRPr lang="en-US"/>
          </a:p>
        </p:txBody>
      </p:sp>
    </p:spTree>
    <p:extLst>
      <p:ext uri="{BB962C8B-B14F-4D97-AF65-F5344CB8AC3E}">
        <p14:creationId xmlns:p14="http://schemas.microsoft.com/office/powerpoint/2010/main" val="21307943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17220" indent="-617220" algn="l" defTabSz="2468880" rtl="0" eaLnBrk="1" latinLnBrk="0" hangingPunct="1">
        <a:lnSpc>
          <a:spcPct val="90000"/>
        </a:lnSpc>
        <a:spcBef>
          <a:spcPts val="2700"/>
        </a:spcBef>
        <a:buFont typeface="Arial"/>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PyTorch Audio Presentation</a:t>
            </a:r>
          </a:p>
        </p:txBody>
      </p:sp>
      <p:sp>
        <p:nvSpPr>
          <p:cNvPr id="3" name="Subtitle 2"/>
          <p:cNvSpPr>
            <a:spLocks noGrp="1"/>
          </p:cNvSpPr>
          <p:nvPr>
            <p:ph type="subTitle" idx="1"/>
          </p:nvPr>
        </p:nvSpPr>
        <p:spPr/>
        <p:txBody>
          <a:bodyPr/>
          <a:lstStyle/>
          <a:p>
            <a:r>
              <a:rPr lang="en-US" dirty="0">
                <a:solidFill>
                  <a:schemeClr val="bg1"/>
                </a:solidFill>
              </a:rPr>
              <a:t>Zachary Sayers</a:t>
            </a:r>
          </a:p>
        </p:txBody>
      </p:sp>
    </p:spTree>
    <p:extLst>
      <p:ext uri="{BB962C8B-B14F-4D97-AF65-F5344CB8AC3E}">
        <p14:creationId xmlns:p14="http://schemas.microsoft.com/office/powerpoint/2010/main" val="10361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11575473" y="1168917"/>
            <a:ext cx="22111854" cy="2585323"/>
          </a:xfrm>
          <a:prstGeom prst="rect">
            <a:avLst/>
          </a:prstGeom>
          <a:noFill/>
        </p:spPr>
        <p:txBody>
          <a:bodyPr wrap="square" rtlCol="0">
            <a:spAutoFit/>
          </a:bodyPr>
          <a:lstStyle/>
          <a:p>
            <a:r>
              <a:rPr lang="en-US" sz="16200" dirty="0">
                <a:solidFill>
                  <a:schemeClr val="bg1"/>
                </a:solidFill>
              </a:rPr>
              <a:t>PyTorch Audio Tutorial </a:t>
            </a:r>
          </a:p>
        </p:txBody>
      </p:sp>
      <p:sp>
        <p:nvSpPr>
          <p:cNvPr id="5" name="TextBox 4">
            <a:extLst>
              <a:ext uri="{FF2B5EF4-FFF2-40B4-BE49-F238E27FC236}">
                <a16:creationId xmlns:a16="http://schemas.microsoft.com/office/drawing/2014/main" id="{F97845BB-3AED-C4F2-6037-5278763AE477}"/>
              </a:ext>
            </a:extLst>
          </p:cNvPr>
          <p:cNvSpPr txBox="1"/>
          <p:nvPr/>
        </p:nvSpPr>
        <p:spPr>
          <a:xfrm>
            <a:off x="17595273" y="4582891"/>
            <a:ext cx="14685818" cy="27216938"/>
          </a:xfrm>
          <a:prstGeom prst="rect">
            <a:avLst/>
          </a:prstGeom>
          <a:noFill/>
        </p:spPr>
        <p:txBody>
          <a:bodyPr wrap="square" rtlCol="0">
            <a:spAutoFit/>
          </a:bodyPr>
          <a:lstStyle/>
          <a:p>
            <a:r>
              <a:rPr lang="en-US" dirty="0">
                <a:solidFill>
                  <a:schemeClr val="bg1"/>
                </a:solidFill>
              </a:rPr>
              <a:t>Waveform vs Spectrogram</a:t>
            </a:r>
          </a:p>
          <a:p>
            <a:endParaRPr lang="en-US" dirty="0">
              <a:solidFill>
                <a:schemeClr val="bg1"/>
              </a:solidFill>
            </a:endParaRPr>
          </a:p>
          <a:p>
            <a:r>
              <a:rPr lang="en-US" dirty="0">
                <a:solidFill>
                  <a:schemeClr val="bg1"/>
                </a:solidFill>
              </a:rPr>
              <a:t>Waveform and spectrogram are two different representations of audio signals that provide different types of information.</a:t>
            </a:r>
          </a:p>
          <a:p>
            <a:endParaRPr lang="en-US" dirty="0">
              <a:solidFill>
                <a:schemeClr val="bg1"/>
              </a:solidFill>
            </a:endParaRPr>
          </a:p>
          <a:p>
            <a:r>
              <a:rPr lang="en-US" dirty="0">
                <a:solidFill>
                  <a:schemeClr val="bg1"/>
                </a:solidFill>
              </a:rPr>
              <a:t>Waveform:</a:t>
            </a:r>
          </a:p>
          <a:p>
            <a:pPr marL="685800" indent="-685800">
              <a:buFont typeface="Arial" panose="020B0604020202020204" pitchFamily="34" charset="0"/>
              <a:buChar char="•"/>
            </a:pPr>
            <a:r>
              <a:rPr lang="en-US" dirty="0">
                <a:solidFill>
                  <a:schemeClr val="bg1"/>
                </a:solidFill>
              </a:rPr>
              <a:t>shows how the amplitude of the audio signal varies over time.</a:t>
            </a:r>
          </a:p>
          <a:p>
            <a:pPr marL="685800" indent="-685800">
              <a:buFont typeface="Arial" panose="020B0604020202020204" pitchFamily="34" charset="0"/>
              <a:buChar char="•"/>
            </a:pPr>
            <a:r>
              <a:rPr lang="en-US" dirty="0">
                <a:solidFill>
                  <a:schemeClr val="bg1"/>
                </a:solidFill>
              </a:rPr>
              <a:t>x-axis represents time</a:t>
            </a:r>
          </a:p>
          <a:p>
            <a:pPr marL="685800" indent="-685800">
              <a:buFont typeface="Arial" panose="020B0604020202020204" pitchFamily="34" charset="0"/>
              <a:buChar char="•"/>
            </a:pPr>
            <a:r>
              <a:rPr lang="en-US" dirty="0">
                <a:solidFill>
                  <a:schemeClr val="bg1"/>
                </a:solidFill>
              </a:rPr>
              <a:t>y-axis represents the amplitude or intensity of the audio signal</a:t>
            </a:r>
          </a:p>
          <a:p>
            <a:endParaRPr lang="en-US" dirty="0">
              <a:solidFill>
                <a:schemeClr val="bg1"/>
              </a:solidFill>
            </a:endParaRPr>
          </a:p>
          <a:p>
            <a:r>
              <a:rPr lang="en-US" dirty="0">
                <a:solidFill>
                  <a:schemeClr val="bg1"/>
                </a:solidFill>
              </a:rPr>
              <a:t>Spectrogram:</a:t>
            </a:r>
          </a:p>
          <a:p>
            <a:pPr marL="685800" indent="-685800">
              <a:buFont typeface="Arial" panose="020B0604020202020204" pitchFamily="34" charset="0"/>
              <a:buChar char="•"/>
            </a:pPr>
            <a:r>
              <a:rPr lang="en-US" dirty="0">
                <a:solidFill>
                  <a:schemeClr val="bg1"/>
                </a:solidFill>
              </a:rPr>
              <a:t>a 2D visualization that shows how the frequency content of the audio signal changes over time.</a:t>
            </a:r>
          </a:p>
          <a:p>
            <a:pPr marL="685800" indent="-685800">
              <a:buFont typeface="Arial" panose="020B0604020202020204" pitchFamily="34" charset="0"/>
              <a:buChar char="•"/>
            </a:pPr>
            <a:r>
              <a:rPr lang="en-US" dirty="0">
                <a:solidFill>
                  <a:schemeClr val="bg1"/>
                </a:solidFill>
              </a:rPr>
              <a:t>x-axis represents time</a:t>
            </a:r>
          </a:p>
          <a:p>
            <a:pPr marL="685800" indent="-685800">
              <a:buFont typeface="Arial" panose="020B0604020202020204" pitchFamily="34" charset="0"/>
              <a:buChar char="•"/>
            </a:pPr>
            <a:r>
              <a:rPr lang="en-US" dirty="0">
                <a:solidFill>
                  <a:schemeClr val="bg1"/>
                </a:solidFill>
              </a:rPr>
              <a:t>y-axis represents frequency</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7" name="Picture 6" descr="A picture containing plot, text, diagram, line&#10;&#10;Description automatically generated">
            <a:extLst>
              <a:ext uri="{FF2B5EF4-FFF2-40B4-BE49-F238E27FC236}">
                <a16:creationId xmlns:a16="http://schemas.microsoft.com/office/drawing/2014/main" id="{CF130EFD-F789-1A12-76F6-B8133F5BC246}"/>
              </a:ext>
            </a:extLst>
          </p:cNvPr>
          <p:cNvPicPr>
            <a:picLocks noChangeAspect="1"/>
          </p:cNvPicPr>
          <p:nvPr/>
        </p:nvPicPr>
        <p:blipFill>
          <a:blip r:embed="rId6"/>
          <a:stretch>
            <a:fillRect/>
          </a:stretch>
        </p:blipFill>
        <p:spPr>
          <a:xfrm>
            <a:off x="3196937" y="3754240"/>
            <a:ext cx="14398336" cy="8751755"/>
          </a:xfrm>
          <a:prstGeom prst="rect">
            <a:avLst/>
          </a:prstGeom>
        </p:spPr>
      </p:pic>
      <p:pic>
        <p:nvPicPr>
          <p:cNvPr id="11" name="Picture 10" descr="A green and blue spectrogram&#10;&#10;Description automatically generated with low confidence">
            <a:extLst>
              <a:ext uri="{FF2B5EF4-FFF2-40B4-BE49-F238E27FC236}">
                <a16:creationId xmlns:a16="http://schemas.microsoft.com/office/drawing/2014/main" id="{B88B9B5A-8B7A-8104-B201-95434C0E4392}"/>
              </a:ext>
            </a:extLst>
          </p:cNvPr>
          <p:cNvPicPr>
            <a:picLocks noChangeAspect="1"/>
          </p:cNvPicPr>
          <p:nvPr/>
        </p:nvPicPr>
        <p:blipFill>
          <a:blip r:embed="rId7"/>
          <a:stretch>
            <a:fillRect/>
          </a:stretch>
        </p:blipFill>
        <p:spPr>
          <a:xfrm>
            <a:off x="2909455" y="12848142"/>
            <a:ext cx="14685818" cy="8474043"/>
          </a:xfrm>
          <a:prstGeom prst="rect">
            <a:avLst/>
          </a:prstGeom>
        </p:spPr>
      </p:pic>
      <p:pic>
        <p:nvPicPr>
          <p:cNvPr id="12" name="download">
            <a:hlinkClick r:id="" action="ppaction://media"/>
            <a:extLst>
              <a:ext uri="{FF2B5EF4-FFF2-40B4-BE49-F238E27FC236}">
                <a16:creationId xmlns:a16="http://schemas.microsoft.com/office/drawing/2014/main" id="{C4A345C1-5744-4E19-C09D-ED6AFB0D56B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502100" y="18543882"/>
            <a:ext cx="3416300" cy="3416300"/>
          </a:xfrm>
          <a:prstGeom prst="rect">
            <a:avLst/>
          </a:prstGeom>
        </p:spPr>
      </p:pic>
    </p:spTree>
    <p:extLst>
      <p:ext uri="{BB962C8B-B14F-4D97-AF65-F5344CB8AC3E}">
        <p14:creationId xmlns:p14="http://schemas.microsoft.com/office/powerpoint/2010/main" val="5277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11575473" y="1168917"/>
            <a:ext cx="22111854" cy="2585323"/>
          </a:xfrm>
          <a:prstGeom prst="rect">
            <a:avLst/>
          </a:prstGeom>
          <a:noFill/>
        </p:spPr>
        <p:txBody>
          <a:bodyPr wrap="square" rtlCol="0">
            <a:spAutoFit/>
          </a:bodyPr>
          <a:lstStyle/>
          <a:p>
            <a:r>
              <a:rPr lang="en-US" sz="16200" dirty="0">
                <a:solidFill>
                  <a:schemeClr val="bg1"/>
                </a:solidFill>
              </a:rPr>
              <a:t>PyTorch Audio Videos </a:t>
            </a:r>
          </a:p>
        </p:txBody>
      </p:sp>
      <p:sp>
        <p:nvSpPr>
          <p:cNvPr id="5" name="TextBox 4">
            <a:extLst>
              <a:ext uri="{FF2B5EF4-FFF2-40B4-BE49-F238E27FC236}">
                <a16:creationId xmlns:a16="http://schemas.microsoft.com/office/drawing/2014/main" id="{F97845BB-3AED-C4F2-6037-5278763AE477}"/>
              </a:ext>
            </a:extLst>
          </p:cNvPr>
          <p:cNvSpPr txBox="1"/>
          <p:nvPr/>
        </p:nvSpPr>
        <p:spPr>
          <a:xfrm>
            <a:off x="4232564" y="4797136"/>
            <a:ext cx="14685818" cy="28579362"/>
          </a:xfrm>
          <a:prstGeom prst="rect">
            <a:avLst/>
          </a:prstGeom>
          <a:noFill/>
        </p:spPr>
        <p:txBody>
          <a:bodyPr wrap="square" rtlCol="0">
            <a:spAutoFit/>
          </a:bodyPr>
          <a:lstStyle/>
          <a:p>
            <a:r>
              <a:rPr lang="en-US" sz="6600" dirty="0">
                <a:solidFill>
                  <a:schemeClr val="bg1"/>
                </a:solidFill>
              </a:rPr>
              <a:t>From video two (Implementing and Training a Neural Network with PyTorch)</a:t>
            </a:r>
          </a:p>
          <a:p>
            <a:endParaRPr lang="en-US" sz="6600" dirty="0">
              <a:solidFill>
                <a:schemeClr val="bg1"/>
              </a:solidFill>
            </a:endParaRPr>
          </a:p>
          <a:p>
            <a:pPr>
              <a:lnSpc>
                <a:spcPct val="200000"/>
              </a:lnSpc>
            </a:pPr>
            <a:r>
              <a:rPr lang="en-US" sz="6000" dirty="0">
                <a:solidFill>
                  <a:schemeClr val="bg1"/>
                </a:solidFill>
              </a:rPr>
              <a:t>I learned how to </a:t>
            </a:r>
          </a:p>
          <a:p>
            <a:pPr marL="685800" indent="-685800">
              <a:lnSpc>
                <a:spcPct val="200000"/>
              </a:lnSpc>
              <a:buFont typeface="Arial" panose="020B0604020202020204" pitchFamily="34" charset="0"/>
              <a:buChar char="•"/>
            </a:pPr>
            <a:r>
              <a:rPr lang="en-US" sz="6000" dirty="0">
                <a:solidFill>
                  <a:schemeClr val="bg1"/>
                </a:solidFill>
              </a:rPr>
              <a:t>Download a dataset</a:t>
            </a:r>
          </a:p>
          <a:p>
            <a:pPr marL="685800" indent="-685800">
              <a:lnSpc>
                <a:spcPct val="200000"/>
              </a:lnSpc>
              <a:buFont typeface="Arial" panose="020B0604020202020204" pitchFamily="34" charset="0"/>
              <a:buChar char="•"/>
            </a:pPr>
            <a:r>
              <a:rPr lang="en-US" sz="6000" dirty="0">
                <a:solidFill>
                  <a:schemeClr val="bg1"/>
                </a:solidFill>
              </a:rPr>
              <a:t>Create a data loader</a:t>
            </a:r>
          </a:p>
          <a:p>
            <a:pPr marL="685800" indent="-685800">
              <a:lnSpc>
                <a:spcPct val="200000"/>
              </a:lnSpc>
              <a:buFont typeface="Arial" panose="020B0604020202020204" pitchFamily="34" charset="0"/>
              <a:buChar char="•"/>
            </a:pPr>
            <a:r>
              <a:rPr lang="en-US" sz="6000" dirty="0">
                <a:solidFill>
                  <a:schemeClr val="bg1"/>
                </a:solidFill>
              </a:rPr>
              <a:t>Build a feedforward neural network model</a:t>
            </a:r>
          </a:p>
          <a:p>
            <a:pPr marL="685800" indent="-685800">
              <a:lnSpc>
                <a:spcPct val="200000"/>
              </a:lnSpc>
              <a:buFont typeface="Arial" panose="020B0604020202020204" pitchFamily="34" charset="0"/>
              <a:buChar char="•"/>
            </a:pPr>
            <a:r>
              <a:rPr lang="en-US" sz="6000" dirty="0">
                <a:solidFill>
                  <a:schemeClr val="bg1"/>
                </a:solidFill>
              </a:rPr>
              <a:t>Train a model</a:t>
            </a:r>
          </a:p>
          <a:p>
            <a:pPr marL="685800" indent="-685800">
              <a:lnSpc>
                <a:spcPct val="200000"/>
              </a:lnSpc>
              <a:buFont typeface="Arial" panose="020B0604020202020204" pitchFamily="34" charset="0"/>
              <a:buChar char="•"/>
            </a:pPr>
            <a:r>
              <a:rPr lang="en-US" sz="6000" dirty="0">
                <a:solidFill>
                  <a:schemeClr val="bg1"/>
                </a:solidFill>
              </a:rPr>
              <a:t>Save trained model </a:t>
            </a:r>
          </a:p>
          <a:p>
            <a:pPr marL="685800" indent="-68580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sp>
        <p:nvSpPr>
          <p:cNvPr id="8" name="TextBox 7">
            <a:extLst>
              <a:ext uri="{FF2B5EF4-FFF2-40B4-BE49-F238E27FC236}">
                <a16:creationId xmlns:a16="http://schemas.microsoft.com/office/drawing/2014/main" id="{9ECBD6D1-6596-BBFE-AF23-830ECEE7A7CD}"/>
              </a:ext>
            </a:extLst>
          </p:cNvPr>
          <p:cNvSpPr txBox="1"/>
          <p:nvPr/>
        </p:nvSpPr>
        <p:spPr>
          <a:xfrm>
            <a:off x="18918382" y="8873836"/>
            <a:ext cx="12818918" cy="19022900"/>
          </a:xfrm>
          <a:prstGeom prst="rect">
            <a:avLst/>
          </a:prstGeom>
          <a:noFill/>
        </p:spPr>
        <p:txBody>
          <a:bodyPr wrap="square" rtlCol="0">
            <a:spAutoFit/>
          </a:bodyPr>
          <a:lstStyle/>
          <a:p>
            <a:pPr algn="ctr">
              <a:lnSpc>
                <a:spcPct val="150000"/>
              </a:lnSpc>
            </a:pPr>
            <a:r>
              <a:rPr lang="en-US" sz="6600" dirty="0">
                <a:solidFill>
                  <a:schemeClr val="bg1"/>
                </a:solidFill>
              </a:rPr>
              <a:t>Key Terms Learned:</a:t>
            </a:r>
          </a:p>
          <a:p>
            <a:pPr marL="857250" indent="-857250" algn="ctr">
              <a:lnSpc>
                <a:spcPct val="150000"/>
              </a:lnSpc>
              <a:buFont typeface="Arial" panose="020B0604020202020204" pitchFamily="34" charset="0"/>
              <a:buChar char="•"/>
            </a:pPr>
            <a:r>
              <a:rPr lang="en-US" sz="6600" dirty="0">
                <a:solidFill>
                  <a:schemeClr val="bg1"/>
                </a:solidFill>
              </a:rPr>
              <a:t>Epoch</a:t>
            </a:r>
          </a:p>
          <a:p>
            <a:pPr marL="857250" indent="-857250" algn="ctr">
              <a:lnSpc>
                <a:spcPct val="150000"/>
              </a:lnSpc>
              <a:buFont typeface="Arial" panose="020B0604020202020204" pitchFamily="34" charset="0"/>
              <a:buChar char="•"/>
            </a:pPr>
            <a:r>
              <a:rPr lang="en-US" sz="6600" dirty="0">
                <a:solidFill>
                  <a:schemeClr val="bg1"/>
                </a:solidFill>
              </a:rPr>
              <a:t>Loss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spTree>
    <p:extLst>
      <p:ext uri="{BB962C8B-B14F-4D97-AF65-F5344CB8AC3E}">
        <p14:creationId xmlns:p14="http://schemas.microsoft.com/office/powerpoint/2010/main" val="372512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Model Results</a:t>
            </a:r>
          </a:p>
        </p:txBody>
      </p:sp>
      <p:sp>
        <p:nvSpPr>
          <p:cNvPr id="6" name="TextBox 5">
            <a:extLst>
              <a:ext uri="{FF2B5EF4-FFF2-40B4-BE49-F238E27FC236}">
                <a16:creationId xmlns:a16="http://schemas.microsoft.com/office/drawing/2014/main" id="{1F4D58E8-F0AE-773F-40A5-136A405C72D9}"/>
              </a:ext>
            </a:extLst>
          </p:cNvPr>
          <p:cNvSpPr txBox="1"/>
          <p:nvPr/>
        </p:nvSpPr>
        <p:spPr>
          <a:xfrm>
            <a:off x="22582706" y="9779778"/>
            <a:ext cx="7173394" cy="10463505"/>
          </a:xfrm>
          <a:prstGeom prst="rect">
            <a:avLst/>
          </a:prstGeom>
          <a:noFill/>
        </p:spPr>
        <p:txBody>
          <a:bodyPr wrap="square" rtlCol="0">
            <a:spAutoFit/>
          </a:bodyPr>
          <a:lstStyle/>
          <a:p>
            <a:r>
              <a:rPr lang="en-US" dirty="0">
                <a:solidFill>
                  <a:schemeClr val="bg1"/>
                </a:solidFill>
              </a:rPr>
              <a:t>Loss started at 1.5 and ended at 1.4.</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7" name="Picture 6" descr="A picture containing text, font, black and white, screenshot&#10;&#10;Description automatically generated">
            <a:extLst>
              <a:ext uri="{FF2B5EF4-FFF2-40B4-BE49-F238E27FC236}">
                <a16:creationId xmlns:a16="http://schemas.microsoft.com/office/drawing/2014/main" id="{CD2ECED9-9D07-C9BF-B33B-9AE0FD816F44}"/>
              </a:ext>
            </a:extLst>
          </p:cNvPr>
          <p:cNvPicPr>
            <a:picLocks noChangeAspect="1"/>
          </p:cNvPicPr>
          <p:nvPr/>
        </p:nvPicPr>
        <p:blipFill>
          <a:blip r:embed="rId3"/>
          <a:stretch>
            <a:fillRect/>
          </a:stretch>
        </p:blipFill>
        <p:spPr>
          <a:xfrm>
            <a:off x="7637929" y="4362742"/>
            <a:ext cx="11994777" cy="16291940"/>
          </a:xfrm>
          <a:prstGeom prst="rect">
            <a:avLst/>
          </a:prstGeom>
        </p:spPr>
      </p:pic>
    </p:spTree>
    <p:extLst>
      <p:ext uri="{BB962C8B-B14F-4D97-AF65-F5344CB8AC3E}">
        <p14:creationId xmlns:p14="http://schemas.microsoft.com/office/powerpoint/2010/main" val="410353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Benefits of Sound Classification</a:t>
            </a:r>
          </a:p>
        </p:txBody>
      </p:sp>
      <p:sp>
        <p:nvSpPr>
          <p:cNvPr id="5" name="TextBox 4">
            <a:extLst>
              <a:ext uri="{FF2B5EF4-FFF2-40B4-BE49-F238E27FC236}">
                <a16:creationId xmlns:a16="http://schemas.microsoft.com/office/drawing/2014/main" id="{F97845BB-3AED-C4F2-6037-5278763AE477}"/>
              </a:ext>
            </a:extLst>
          </p:cNvPr>
          <p:cNvSpPr txBox="1"/>
          <p:nvPr/>
        </p:nvSpPr>
        <p:spPr>
          <a:xfrm>
            <a:off x="19001509" y="8188036"/>
            <a:ext cx="14685818" cy="20036895"/>
          </a:xfrm>
          <a:prstGeom prst="rect">
            <a:avLst/>
          </a:prstGeom>
          <a:noFill/>
        </p:spPr>
        <p:txBody>
          <a:bodyPr wrap="square" rtlCol="0">
            <a:spAutoFit/>
          </a:bodyPr>
          <a:lstStyle/>
          <a:p>
            <a:pPr marL="685800" indent="-685800">
              <a:lnSpc>
                <a:spcPct val="250000"/>
              </a:lnSpc>
              <a:buFont typeface="Arial" panose="020B0604020202020204" pitchFamily="34" charset="0"/>
              <a:buChar char="•"/>
            </a:pPr>
            <a:r>
              <a:rPr lang="en-US" dirty="0">
                <a:solidFill>
                  <a:schemeClr val="bg1"/>
                </a:solidFill>
              </a:rPr>
              <a:t>Gender Identification</a:t>
            </a:r>
          </a:p>
          <a:p>
            <a:pPr marL="685800" indent="-685800">
              <a:lnSpc>
                <a:spcPct val="250000"/>
              </a:lnSpc>
              <a:buFont typeface="Arial" panose="020B0604020202020204" pitchFamily="34" charset="0"/>
              <a:buChar char="•"/>
            </a:pPr>
            <a:r>
              <a:rPr lang="en-US" dirty="0">
                <a:solidFill>
                  <a:schemeClr val="bg1"/>
                </a:solidFill>
              </a:rPr>
              <a:t>Tone Identification</a:t>
            </a:r>
          </a:p>
          <a:p>
            <a:endParaRPr lang="en-US" dirty="0">
              <a:solidFill>
                <a:schemeClr val="bg1"/>
              </a:solidFill>
            </a:endParaRPr>
          </a:p>
          <a:p>
            <a:pPr marL="685800" indent="-685800">
              <a:buFont typeface="Arial" panose="020B0604020202020204" pitchFamily="34" charset="0"/>
              <a:buChar char="•"/>
            </a:pPr>
            <a:r>
              <a:rPr lang="en-US" dirty="0">
                <a:solidFill>
                  <a:schemeClr val="bg1"/>
                </a:solidFill>
              </a:rPr>
              <a:t>Linguistic Identification</a:t>
            </a:r>
          </a:p>
          <a:p>
            <a:pPr marL="2002452" lvl="1" indent="-685800">
              <a:buFont typeface="Arial" panose="020B0604020202020204" pitchFamily="34" charset="0"/>
              <a:buChar char="•"/>
            </a:pPr>
            <a:r>
              <a:rPr lang="en-US" dirty="0">
                <a:solidFill>
                  <a:schemeClr val="bg1"/>
                </a:solidFill>
              </a:rPr>
              <a:t>Location</a:t>
            </a:r>
          </a:p>
          <a:p>
            <a:pPr marL="2002452" lvl="1" indent="-685800">
              <a:buFont typeface="Arial" panose="020B0604020202020204" pitchFamily="34" charset="0"/>
              <a:buChar char="•"/>
            </a:pPr>
            <a:r>
              <a:rPr lang="en-US" dirty="0">
                <a:solidFill>
                  <a:schemeClr val="bg1"/>
                </a:solidFill>
              </a:rPr>
              <a:t>Race</a:t>
            </a:r>
          </a:p>
          <a:p>
            <a:pPr marL="2002452" lvl="1" indent="-685800">
              <a:buFont typeface="Arial" panose="020B0604020202020204" pitchFamily="34" charset="0"/>
              <a:buChar char="•"/>
            </a:pPr>
            <a:r>
              <a:rPr lang="en-US" dirty="0">
                <a:solidFill>
                  <a:schemeClr val="bg1"/>
                </a:solidFill>
              </a:rPr>
              <a:t>When the language was used</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3" name="Picture 2" descr="A picture containing screenshot, design&#10;&#10;Description automatically generated">
            <a:extLst>
              <a:ext uri="{FF2B5EF4-FFF2-40B4-BE49-F238E27FC236}">
                <a16:creationId xmlns:a16="http://schemas.microsoft.com/office/drawing/2014/main" id="{B3C10CA3-7FDE-04E2-FBE4-E7CB26A9C3D8}"/>
              </a:ext>
            </a:extLst>
          </p:cNvPr>
          <p:cNvPicPr>
            <a:picLocks noChangeAspect="1"/>
          </p:cNvPicPr>
          <p:nvPr/>
        </p:nvPicPr>
        <p:blipFill>
          <a:blip r:embed="rId3"/>
          <a:stretch>
            <a:fillRect/>
          </a:stretch>
        </p:blipFill>
        <p:spPr>
          <a:xfrm>
            <a:off x="3048838" y="4797136"/>
            <a:ext cx="14685818" cy="11039730"/>
          </a:xfrm>
          <a:prstGeom prst="rect">
            <a:avLst/>
          </a:prstGeom>
        </p:spPr>
      </p:pic>
    </p:spTree>
    <p:extLst>
      <p:ext uri="{BB962C8B-B14F-4D97-AF65-F5344CB8AC3E}">
        <p14:creationId xmlns:p14="http://schemas.microsoft.com/office/powerpoint/2010/main" val="148020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Observations and Questions</a:t>
            </a:r>
          </a:p>
        </p:txBody>
      </p:sp>
      <p:sp>
        <p:nvSpPr>
          <p:cNvPr id="5" name="TextBox 4">
            <a:extLst>
              <a:ext uri="{FF2B5EF4-FFF2-40B4-BE49-F238E27FC236}">
                <a16:creationId xmlns:a16="http://schemas.microsoft.com/office/drawing/2014/main" id="{F97845BB-3AED-C4F2-6037-5278763AE477}"/>
              </a:ext>
            </a:extLst>
          </p:cNvPr>
          <p:cNvSpPr txBox="1"/>
          <p:nvPr/>
        </p:nvSpPr>
        <p:spPr>
          <a:xfrm>
            <a:off x="20708469" y="9257078"/>
            <a:ext cx="12156141" cy="15468081"/>
          </a:xfrm>
          <a:prstGeom prst="rect">
            <a:avLst/>
          </a:prstGeom>
          <a:noFill/>
        </p:spPr>
        <p:txBody>
          <a:bodyPr wrap="square" rtlCol="0">
            <a:spAutoFit/>
          </a:bodyPr>
          <a:lstStyle/>
          <a:p>
            <a:r>
              <a:rPr lang="en-US" sz="6600" dirty="0">
                <a:solidFill>
                  <a:schemeClr val="bg1"/>
                </a:solidFill>
              </a:rPr>
              <a:t>Where is my data stored?</a:t>
            </a:r>
          </a:p>
          <a:p>
            <a:endParaRPr lang="en-US" dirty="0">
              <a:solidFill>
                <a:schemeClr val="bg1"/>
              </a:solidFill>
            </a:endParaRPr>
          </a:p>
          <a:p>
            <a:endParaRPr lang="en-US" dirty="0">
              <a:solidFill>
                <a:schemeClr val="bg1"/>
              </a:solidFill>
            </a:endParaRPr>
          </a:p>
          <a:p>
            <a:r>
              <a:rPr lang="en-US" dirty="0">
                <a:solidFill>
                  <a:schemeClr val="bg1"/>
                </a:solidFill>
              </a:rPr>
              <a:t>In the tutorial </a:t>
            </a:r>
            <a:r>
              <a:rPr lang="en-US" dirty="0" err="1">
                <a:solidFill>
                  <a:schemeClr val="bg1"/>
                </a:solidFill>
              </a:rPr>
              <a:t>Pycharm</a:t>
            </a:r>
            <a:r>
              <a:rPr lang="en-US" dirty="0">
                <a:solidFill>
                  <a:schemeClr val="bg1"/>
                </a:solidFill>
              </a:rPr>
              <a:t> automatically made a “</a:t>
            </a:r>
            <a:r>
              <a:rPr lang="en-US" dirty="0" err="1">
                <a:solidFill>
                  <a:schemeClr val="bg1"/>
                </a:solidFill>
              </a:rPr>
              <a:t>feedforwardnet.pth</a:t>
            </a:r>
            <a:r>
              <a:rPr lang="en-US" dirty="0">
                <a:solidFill>
                  <a:schemeClr val="bg1"/>
                </a:solidFill>
              </a:rPr>
              <a:t>” document to keep track of the trained 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3" name="Picture 2" descr="A picture containing text, screenshot, font, line&#10;&#10;Description automatically generated">
            <a:extLst>
              <a:ext uri="{FF2B5EF4-FFF2-40B4-BE49-F238E27FC236}">
                <a16:creationId xmlns:a16="http://schemas.microsoft.com/office/drawing/2014/main" id="{9AEAB01E-DDC4-A5AE-5065-44508F86CFBF}"/>
              </a:ext>
            </a:extLst>
          </p:cNvPr>
          <p:cNvPicPr>
            <a:picLocks noChangeAspect="1"/>
          </p:cNvPicPr>
          <p:nvPr/>
        </p:nvPicPr>
        <p:blipFill>
          <a:blip r:embed="rId3"/>
          <a:stretch>
            <a:fillRect/>
          </a:stretch>
        </p:blipFill>
        <p:spPr>
          <a:xfrm>
            <a:off x="3388660" y="7678466"/>
            <a:ext cx="15423544" cy="7059510"/>
          </a:xfrm>
          <a:prstGeom prst="rect">
            <a:avLst/>
          </a:prstGeom>
        </p:spPr>
      </p:pic>
    </p:spTree>
    <p:extLst>
      <p:ext uri="{BB962C8B-B14F-4D97-AF65-F5344CB8AC3E}">
        <p14:creationId xmlns:p14="http://schemas.microsoft.com/office/powerpoint/2010/main" val="289624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Observations and Questions</a:t>
            </a:r>
          </a:p>
        </p:txBody>
      </p:sp>
      <p:sp>
        <p:nvSpPr>
          <p:cNvPr id="5" name="TextBox 4">
            <a:extLst>
              <a:ext uri="{FF2B5EF4-FFF2-40B4-BE49-F238E27FC236}">
                <a16:creationId xmlns:a16="http://schemas.microsoft.com/office/drawing/2014/main" id="{F97845BB-3AED-C4F2-6037-5278763AE477}"/>
              </a:ext>
            </a:extLst>
          </p:cNvPr>
          <p:cNvSpPr txBox="1"/>
          <p:nvPr/>
        </p:nvSpPr>
        <p:spPr>
          <a:xfrm>
            <a:off x="20762258" y="5760842"/>
            <a:ext cx="12156141" cy="21632460"/>
          </a:xfrm>
          <a:prstGeom prst="rect">
            <a:avLst/>
          </a:prstGeom>
          <a:noFill/>
        </p:spPr>
        <p:txBody>
          <a:bodyPr wrap="square" rtlCol="0">
            <a:spAutoFit/>
          </a:bodyPr>
          <a:lstStyle/>
          <a:p>
            <a:r>
              <a:rPr lang="en-US" dirty="0" err="1">
                <a:solidFill>
                  <a:schemeClr val="bg1"/>
                </a:solidFill>
              </a:rPr>
              <a:t>Jupyter</a:t>
            </a:r>
            <a:r>
              <a:rPr lang="en-US" dirty="0">
                <a:solidFill>
                  <a:schemeClr val="bg1"/>
                </a:solidFill>
              </a:rPr>
              <a:t> Notebook environments aren’t the best for programming.</a:t>
            </a:r>
          </a:p>
          <a:p>
            <a:endParaRPr lang="en-US" dirty="0">
              <a:solidFill>
                <a:schemeClr val="bg1"/>
              </a:solidFill>
            </a:endParaRPr>
          </a:p>
          <a:p>
            <a:pPr marL="685800" indent="-685800">
              <a:lnSpc>
                <a:spcPct val="150000"/>
              </a:lnSpc>
              <a:buFont typeface="Arial" panose="020B0604020202020204" pitchFamily="34" charset="0"/>
              <a:buChar char="•"/>
            </a:pPr>
            <a:r>
              <a:rPr lang="en-US" dirty="0">
                <a:solidFill>
                  <a:schemeClr val="bg1"/>
                </a:solidFill>
              </a:rPr>
              <a:t>Lack of syntax error notifications</a:t>
            </a:r>
          </a:p>
          <a:p>
            <a:pPr marL="685800" indent="-685800">
              <a:lnSpc>
                <a:spcPct val="150000"/>
              </a:lnSpc>
              <a:buFont typeface="Arial" panose="020B0604020202020204" pitchFamily="34" charset="0"/>
              <a:buChar char="•"/>
            </a:pPr>
            <a:r>
              <a:rPr lang="en-US" dirty="0">
                <a:solidFill>
                  <a:schemeClr val="bg1"/>
                </a:solidFill>
              </a:rPr>
              <a:t>Doesn’t keep track of previously used variables and functions  </a:t>
            </a:r>
          </a:p>
          <a:p>
            <a:pPr marL="685800" indent="-685800">
              <a:lnSpc>
                <a:spcPct val="150000"/>
              </a:lnSpc>
              <a:buFont typeface="Arial" panose="020B0604020202020204" pitchFamily="34" charset="0"/>
              <a:buChar char="•"/>
            </a:pPr>
            <a:r>
              <a:rPr lang="en-US" dirty="0">
                <a:solidFill>
                  <a:schemeClr val="bg1"/>
                </a:solidFill>
              </a:rPr>
              <a:t>Unconventional indentation rules</a:t>
            </a:r>
          </a:p>
          <a:p>
            <a:pPr marL="685800" indent="-685800">
              <a:buFont typeface="Arial" panose="020B0604020202020204" pitchFamily="34" charset="0"/>
              <a:buChar char="•"/>
            </a:pPr>
            <a:endParaRPr lang="en-US" dirty="0">
              <a:solidFill>
                <a:schemeClr val="bg1"/>
              </a:solidFill>
            </a:endParaRPr>
          </a:p>
          <a:p>
            <a:r>
              <a:rPr lang="en-US" dirty="0">
                <a:solidFill>
                  <a:schemeClr val="bg1"/>
                </a:solidFill>
              </a:rPr>
              <a:t>Is there any way for me to change the settings of </a:t>
            </a:r>
            <a:r>
              <a:rPr lang="en-US" dirty="0" err="1">
                <a:solidFill>
                  <a:schemeClr val="bg1"/>
                </a:solidFill>
              </a:rPr>
              <a:t>Jupyter</a:t>
            </a:r>
            <a:r>
              <a:rPr lang="en-US" dirty="0">
                <a:solidFill>
                  <a:schemeClr val="bg1"/>
                </a:solidFill>
              </a:rPr>
              <a:t> Notebooks so that it behaves more like and IDE like </a:t>
            </a:r>
            <a:r>
              <a:rPr lang="en-US" dirty="0" err="1">
                <a:solidFill>
                  <a:schemeClr val="bg1"/>
                </a:solidFill>
              </a:rPr>
              <a:t>Pycharm</a:t>
            </a:r>
            <a:r>
              <a:rPr lang="en-US" dirty="0">
                <a:solidFill>
                  <a:schemeClr val="bg1"/>
                </a:solidFill>
              </a:rPr>
              <a: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6" name="Picture 5" descr="A picture containing text, font, screenshot, line&#10;&#10;Description automatically generated">
            <a:extLst>
              <a:ext uri="{FF2B5EF4-FFF2-40B4-BE49-F238E27FC236}">
                <a16:creationId xmlns:a16="http://schemas.microsoft.com/office/drawing/2014/main" id="{5A9C0FEB-0C7B-C7FB-5E75-0F138C13FD86}"/>
              </a:ext>
            </a:extLst>
          </p:cNvPr>
          <p:cNvPicPr>
            <a:picLocks noChangeAspect="1"/>
          </p:cNvPicPr>
          <p:nvPr/>
        </p:nvPicPr>
        <p:blipFill>
          <a:blip r:embed="rId3"/>
          <a:stretch>
            <a:fillRect/>
          </a:stretch>
        </p:blipFill>
        <p:spPr>
          <a:xfrm>
            <a:off x="860613" y="6460088"/>
            <a:ext cx="19041034" cy="10859723"/>
          </a:xfrm>
          <a:prstGeom prst="rect">
            <a:avLst/>
          </a:prstGeom>
        </p:spPr>
      </p:pic>
    </p:spTree>
    <p:extLst>
      <p:ext uri="{BB962C8B-B14F-4D97-AF65-F5344CB8AC3E}">
        <p14:creationId xmlns:p14="http://schemas.microsoft.com/office/powerpoint/2010/main" val="1077893615"/>
      </p:ext>
    </p:extLst>
  </p:cSld>
  <p:clrMapOvr>
    <a:masterClrMapping/>
  </p:clrMapOvr>
</p:sld>
</file>

<file path=ppt/theme/theme1.xml><?xml version="1.0" encoding="utf-8"?>
<a:theme xmlns:a="http://schemas.openxmlformats.org/drawingml/2006/main" name="HWCOE 2016 Them">
  <a:themeElements>
    <a:clrScheme name="Custom 4">
      <a:dk1>
        <a:sysClr val="windowText" lastClr="000000"/>
      </a:dk1>
      <a:lt1>
        <a:sysClr val="window" lastClr="FFFFFF"/>
      </a:lt1>
      <a:dk2>
        <a:srgbClr val="000C3E"/>
      </a:dk2>
      <a:lt2>
        <a:srgbClr val="6C9AC3"/>
      </a:lt2>
      <a:accent1>
        <a:srgbClr val="003663"/>
      </a:accent1>
      <a:accent2>
        <a:srgbClr val="005496"/>
      </a:accent2>
      <a:accent3>
        <a:srgbClr val="E17F35"/>
      </a:accent3>
      <a:accent4>
        <a:srgbClr val="FF4A00"/>
      </a:accent4>
      <a:accent5>
        <a:srgbClr val="FF4A00"/>
      </a:accent5>
      <a:accent6>
        <a:srgbClr val="6C9AC3"/>
      </a:accent6>
      <a:hlink>
        <a:srgbClr val="FF4A00"/>
      </a:hlink>
      <a:folHlink>
        <a:srgbClr val="FF7F35"/>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HWCOE 2016 Theme</Template>
  <TotalTime>774</TotalTime>
  <Words>436</Words>
  <Application>Microsoft Office PowerPoint</Application>
  <PresentationFormat>Custom</PresentationFormat>
  <Paragraphs>174</Paragraphs>
  <Slides>7</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HWCOE 2016 Them</vt:lpstr>
      <vt:lpstr>PyTorch Audio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Sayers, Zachary A.</cp:lastModifiedBy>
  <cp:revision>4</cp:revision>
  <dcterms:created xsi:type="dcterms:W3CDTF">2016-10-10T19:54:35Z</dcterms:created>
  <dcterms:modified xsi:type="dcterms:W3CDTF">2023-06-13T19:05:52Z</dcterms:modified>
</cp:coreProperties>
</file>