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304" r:id="rId2"/>
    <p:sldId id="312" r:id="rId3"/>
    <p:sldId id="313" r:id="rId4"/>
    <p:sldId id="314" r:id="rId5"/>
    <p:sldId id="319" r:id="rId6"/>
    <p:sldId id="320" r:id="rId7"/>
    <p:sldId id="315" r:id="rId8"/>
    <p:sldId id="322" r:id="rId9"/>
    <p:sldId id="321" r:id="rId10"/>
    <p:sldId id="256" r:id="rId11"/>
  </p:sldIdLst>
  <p:sldSz cx="9144000" cy="5143500" type="screen16x9"/>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Rockwell" charset="0"/>
        <a:ea typeface="MS PGothic" charset="0"/>
        <a:cs typeface="MS PGothic" charset="0"/>
      </a:defRPr>
    </a:lvl5pPr>
    <a:lvl6pPr marL="2286000" algn="l" defTabSz="457200" rtl="0" eaLnBrk="1" latinLnBrk="0" hangingPunct="1">
      <a:defRPr kern="1200">
        <a:solidFill>
          <a:schemeClr val="tx1"/>
        </a:solidFill>
        <a:latin typeface="Rockwell" charset="0"/>
        <a:ea typeface="MS PGothic" charset="0"/>
        <a:cs typeface="MS PGothic" charset="0"/>
      </a:defRPr>
    </a:lvl6pPr>
    <a:lvl7pPr marL="2743200" algn="l" defTabSz="457200" rtl="0" eaLnBrk="1" latinLnBrk="0" hangingPunct="1">
      <a:defRPr kern="1200">
        <a:solidFill>
          <a:schemeClr val="tx1"/>
        </a:solidFill>
        <a:latin typeface="Rockwell" charset="0"/>
        <a:ea typeface="MS PGothic" charset="0"/>
        <a:cs typeface="MS PGothic" charset="0"/>
      </a:defRPr>
    </a:lvl7pPr>
    <a:lvl8pPr marL="3200400" algn="l" defTabSz="457200" rtl="0" eaLnBrk="1" latinLnBrk="0" hangingPunct="1">
      <a:defRPr kern="1200">
        <a:solidFill>
          <a:schemeClr val="tx1"/>
        </a:solidFill>
        <a:latin typeface="Rockwell" charset="0"/>
        <a:ea typeface="MS PGothic" charset="0"/>
        <a:cs typeface="MS PGothic" charset="0"/>
      </a:defRPr>
    </a:lvl8pPr>
    <a:lvl9pPr marL="3657600" algn="l" defTabSz="457200" rtl="0" eaLnBrk="1" latinLnBrk="0" hangingPunct="1">
      <a:defRPr kern="1200">
        <a:solidFill>
          <a:schemeClr val="tx1"/>
        </a:solidFill>
        <a:latin typeface="Rockwell" charset="0"/>
        <a:ea typeface="MS PGothic" charset="0"/>
        <a:cs typeface="MS PGothic"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462C"/>
    <a:srgbClr val="FF4A21"/>
    <a:srgbClr val="0052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6" autoAdjust="0"/>
    <p:restoredTop sz="74178" autoAdjust="0"/>
  </p:normalViewPr>
  <p:slideViewPr>
    <p:cSldViewPr snapToGrid="0" snapToObjects="1">
      <p:cViewPr varScale="1">
        <p:scale>
          <a:sx n="178" d="100"/>
          <a:sy n="178" d="100"/>
        </p:scale>
        <p:origin x="184" y="72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Rockwel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AC6E28A-33A3-DB4F-9F93-D3B0C6596826}" type="datetimeFigureOut">
              <a:rPr lang="en-US"/>
              <a:pPr>
                <a:defRPr/>
              </a:pPr>
              <a:t>7/20/23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eaLnBrk="1" hangingPunct="1">
              <a:defRPr sz="1200">
                <a:latin typeface="Rockwel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C965ECB-F284-854D-818F-5BC971CC7BF3}" type="slidenum">
              <a:rPr lang="en-US"/>
              <a:pPr>
                <a:defRPr/>
              </a:pPr>
              <a:t>‹#›</a:t>
            </a:fld>
            <a:endParaRPr lang="en-US"/>
          </a:p>
        </p:txBody>
      </p:sp>
    </p:spTree>
    <p:extLst>
      <p:ext uri="{BB962C8B-B14F-4D97-AF65-F5344CB8AC3E}">
        <p14:creationId xmlns:p14="http://schemas.microsoft.com/office/powerpoint/2010/main" val="2633449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0F85DB7A-A5FF-C04A-A4AA-98B39292EA77}" type="datetimeFigureOut">
              <a:rPr lang="en-US"/>
              <a:pPr>
                <a:defRPr/>
              </a:pPr>
              <a:t>7/20/23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1A60B8F3-4DE0-044E-A0D2-83BDE6C791D5}" type="slidenum">
              <a:rPr lang="en-US"/>
              <a:pPr>
                <a:defRPr/>
              </a:pPr>
              <a:t>‹#›</a:t>
            </a:fld>
            <a:endParaRPr lang="en-US"/>
          </a:p>
        </p:txBody>
      </p:sp>
    </p:spTree>
    <p:extLst>
      <p:ext uri="{BB962C8B-B14F-4D97-AF65-F5344CB8AC3E}">
        <p14:creationId xmlns:p14="http://schemas.microsoft.com/office/powerpoint/2010/main" val="2455649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1</a:t>
            </a:fld>
            <a:endParaRPr lang="en-US"/>
          </a:p>
        </p:txBody>
      </p:sp>
    </p:spTree>
    <p:extLst>
      <p:ext uri="{BB962C8B-B14F-4D97-AF65-F5344CB8AC3E}">
        <p14:creationId xmlns:p14="http://schemas.microsoft.com/office/powerpoint/2010/main" val="216697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Mixed interpretations</a:t>
            </a:r>
          </a:p>
          <a:p>
            <a:pPr marL="742950" lvl="1" indent="-285750">
              <a:buFont typeface="Arial" panose="020B0604020202020204" pitchFamily="34" charset="0"/>
              <a:buChar char="•"/>
            </a:pPr>
            <a:r>
              <a:rPr lang="en-US" dirty="0"/>
              <a:t>Cortés</a:t>
            </a:r>
          </a:p>
          <a:p>
            <a:pPr marL="1200150" lvl="2" indent="-285750">
              <a:buFont typeface="Arial" panose="020B0604020202020204" pitchFamily="34" charset="0"/>
              <a:buChar char="•"/>
            </a:pPr>
            <a:r>
              <a:rPr lang="en-US" dirty="0"/>
              <a:t>Accepted as writing</a:t>
            </a:r>
          </a:p>
          <a:p>
            <a:pPr marL="742950" lvl="1" indent="-285750">
              <a:buFont typeface="Arial" panose="020B0604020202020204" pitchFamily="34" charset="0"/>
              <a:buChar char="•"/>
            </a:pPr>
            <a:r>
              <a:rPr lang="en-US" dirty="0"/>
              <a:t>Fr. José de Acosta</a:t>
            </a:r>
          </a:p>
          <a:p>
            <a:pPr marL="1200150" lvl="2" indent="-285750">
              <a:buFont typeface="Arial" panose="020B0604020202020204" pitchFamily="34" charset="0"/>
              <a:buChar char="•"/>
            </a:pPr>
            <a:r>
              <a:rPr lang="en-US" dirty="0"/>
              <a:t>Skeptical</a:t>
            </a:r>
          </a:p>
          <a:p>
            <a:pPr marL="742950" lvl="1" indent="-285750">
              <a:buFont typeface="Arial" panose="020B0604020202020204" pitchFamily="34" charset="0"/>
              <a:buChar char="•"/>
            </a:pPr>
            <a:r>
              <a:rPr lang="en-US" dirty="0" err="1"/>
              <a:t>DeFrancis</a:t>
            </a:r>
            <a:endParaRPr lang="en-US" dirty="0"/>
          </a:p>
          <a:p>
            <a:pPr marL="1200150" lvl="2" indent="-285750">
              <a:buFont typeface="Arial" panose="020B0604020202020204" pitchFamily="34" charset="0"/>
              <a:buChar char="•"/>
            </a:pPr>
            <a:r>
              <a:rPr lang="en-US" dirty="0"/>
              <a:t>Felt it was an earlier evolution</a:t>
            </a:r>
          </a:p>
          <a:p>
            <a:pPr marL="742950" lvl="1" indent="-285750">
              <a:buFont typeface="Arial" panose="020B0604020202020204" pitchFamily="34" charset="0"/>
              <a:buChar char="•"/>
            </a:pPr>
            <a:r>
              <a:rPr lang="en-US" dirty="0"/>
              <a:t>Sampson</a:t>
            </a:r>
          </a:p>
          <a:p>
            <a:pPr marL="1200150" lvl="2" indent="-285750">
              <a:buFont typeface="Arial" panose="020B0604020202020204" pitchFamily="34" charset="0"/>
              <a:buChar char="•"/>
            </a:pPr>
            <a:r>
              <a:rPr lang="en-US" dirty="0"/>
              <a:t>On par with</a:t>
            </a:r>
          </a:p>
          <a:p>
            <a:pPr marL="285750" lvl="0" indent="-285750">
              <a:buFont typeface="Arial" panose="020B0604020202020204" pitchFamily="34" charset="0"/>
              <a:buChar char="•"/>
            </a:pPr>
            <a:r>
              <a:rPr lang="en-US" dirty="0"/>
              <a:t>Culturally Dependent</a:t>
            </a:r>
          </a:p>
          <a:p>
            <a:pPr marL="742950" lvl="1" indent="-285750">
              <a:buFont typeface="Arial" panose="020B0604020202020204" pitchFamily="34" charset="0"/>
              <a:buChar char="•"/>
            </a:pPr>
            <a:r>
              <a:rPr lang="en-US" dirty="0"/>
              <a:t>Writing exists only in a civilization and a civilization cannot exist without writing</a:t>
            </a:r>
          </a:p>
          <a:p>
            <a:pPr marL="285750" lvl="0" indent="-285750">
              <a:buFont typeface="Arial" panose="020B0604020202020204" pitchFamily="34" charset="0"/>
              <a:buChar char="•"/>
            </a:pPr>
            <a:r>
              <a:rPr lang="en-US" dirty="0"/>
              <a:t>Broad Definition</a:t>
            </a:r>
          </a:p>
          <a:p>
            <a:pPr marL="742950" lvl="1" indent="-285750">
              <a:buFont typeface="Arial" panose="020B0604020202020204" pitchFamily="34" charset="0"/>
              <a:buChar char="•"/>
            </a:pPr>
            <a:r>
              <a:rPr lang="en-US" dirty="0"/>
              <a:t>Phonetic writing</a:t>
            </a:r>
          </a:p>
          <a:p>
            <a:pPr marL="742950" lvl="1" indent="-285750">
              <a:buFont typeface="Arial" panose="020B0604020202020204" pitchFamily="34" charset="0"/>
              <a:buChar char="•"/>
            </a:pPr>
            <a:r>
              <a:rPr lang="en-US" dirty="0"/>
              <a:t>Glyph</a:t>
            </a:r>
          </a:p>
          <a:p>
            <a:pPr marL="742950" lvl="1" indent="-285750">
              <a:buFont typeface="Arial" panose="020B0604020202020204" pitchFamily="34" charset="0"/>
              <a:buChar char="•"/>
            </a:pPr>
            <a:r>
              <a:rPr lang="en-US" dirty="0"/>
              <a:t>Musical Notation</a:t>
            </a:r>
          </a:p>
          <a:p>
            <a:pPr marL="742950" lvl="1" indent="-285750">
              <a:buFont typeface="Arial" panose="020B0604020202020204" pitchFamily="34" charset="0"/>
              <a:buChar char="•"/>
            </a:pPr>
            <a:r>
              <a:rPr lang="en-US" dirty="0"/>
              <a:t>Math</a:t>
            </a:r>
          </a:p>
          <a:p>
            <a:pPr marL="742950" lvl="1" indent="-285750">
              <a:buFont typeface="Arial" panose="020B0604020202020204" pitchFamily="34" charset="0"/>
              <a:buChar char="•"/>
            </a:pPr>
            <a:r>
              <a:rPr lang="en-US" dirty="0"/>
              <a:t>Chemistry</a:t>
            </a:r>
          </a:p>
          <a:p>
            <a:pPr marL="742950" lvl="1" indent="-285750">
              <a:buFont typeface="Arial" panose="020B0604020202020204" pitchFamily="34" charset="0"/>
              <a:buChar char="•"/>
            </a:pPr>
            <a:r>
              <a:rPr lang="en-US" dirty="0"/>
              <a:t>At times superior to phonetic writing for special cases, including cultural</a:t>
            </a:r>
          </a:p>
          <a:p>
            <a:pPr marL="285750" indent="-285750">
              <a:buFont typeface="Arial" panose="020B0604020202020204" pitchFamily="34" charset="0"/>
              <a:buChar char="•"/>
            </a:pPr>
            <a:r>
              <a:rPr lang="en-US" dirty="0"/>
              <a:t>Notational system</a:t>
            </a:r>
          </a:p>
          <a:p>
            <a:pPr marL="742950" lvl="1" indent="-285750">
              <a:buFont typeface="Arial" panose="020B0604020202020204" pitchFamily="34" charset="0"/>
              <a:buChar char="•"/>
            </a:pPr>
            <a:r>
              <a:rPr lang="en-US" dirty="0"/>
              <a:t>Record the facts of the present and the past and to look toward the future.</a:t>
            </a:r>
          </a:p>
          <a:p>
            <a:pPr marL="742950" lvl="1" indent="-285750">
              <a:buFont typeface="Arial" panose="020B0604020202020204" pitchFamily="34" charset="0"/>
              <a:buChar char="•"/>
            </a:pPr>
            <a:r>
              <a:rPr lang="en-US" dirty="0"/>
              <a:t>The communication of relatively specific ideas in a conventional manner by means of permanent, visible marks.</a:t>
            </a:r>
          </a:p>
          <a:p>
            <a:pPr marL="1200150" lvl="2" indent="-285750">
              <a:buFont typeface="Arial" panose="020B0604020202020204" pitchFamily="34" charset="0"/>
              <a:buChar char="•"/>
            </a:pPr>
            <a:r>
              <a:rPr lang="en-US" dirty="0"/>
              <a:t>What gives any particular element of a language its role in the language is not its superficial physical properties but, rather, the relationships it enters into with the other elements of the language.</a:t>
            </a:r>
          </a:p>
          <a:p>
            <a:pPr marL="742950" lvl="1" indent="-285750">
              <a:buFont typeface="Arial" panose="020B0604020202020204" pitchFamily="34" charset="0"/>
              <a:buChar char="•"/>
            </a:pPr>
            <a:r>
              <a:rPr lang="en-US" dirty="0"/>
              <a:t>Writing as a storage system</a:t>
            </a:r>
          </a:p>
          <a:p>
            <a:pPr marL="742950" lvl="1" indent="-285750">
              <a:buFont typeface="Arial" panose="020B0604020202020204" pitchFamily="34" charset="0"/>
              <a:buChar char="•"/>
            </a:pPr>
            <a:r>
              <a:rPr lang="en-US" dirty="0"/>
              <a:t>Plan</a:t>
            </a:r>
          </a:p>
          <a:p>
            <a:pPr marL="742950" lvl="1" indent="-285750">
              <a:buFont typeface="Arial" panose="020B0604020202020204" pitchFamily="34" charset="0"/>
              <a:buChar char="•"/>
            </a:pPr>
            <a:r>
              <a:rPr lang="en-US" dirty="0"/>
              <a:t>Imagine</a:t>
            </a:r>
          </a:p>
          <a:p>
            <a:pPr marL="742950" lvl="1" indent="-285750">
              <a:buFont typeface="Arial" panose="020B0604020202020204" pitchFamily="34" charset="0"/>
              <a:buChar char="•"/>
            </a:pPr>
            <a:r>
              <a:rPr lang="en-US" dirty="0"/>
              <a:t>Reflect</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Glottographic vs. Semasiographic</a:t>
            </a:r>
          </a:p>
          <a:p>
            <a:pPr marL="742950" lvl="1" indent="-285750">
              <a:buFont typeface="Arial" panose="020B0604020202020204" pitchFamily="34" charset="0"/>
              <a:buChar char="•"/>
            </a:pPr>
            <a:r>
              <a:rPr lang="en-US" dirty="0"/>
              <a:t>Phonetic vs glyphic</a:t>
            </a:r>
          </a:p>
          <a:p>
            <a:pPr marL="742950" lvl="1" indent="-285750">
              <a:buFont typeface="Arial" panose="020B0604020202020204" pitchFamily="34" charset="0"/>
              <a:buChar char="•"/>
            </a:pPr>
            <a:r>
              <a:rPr lang="en-US" dirty="0"/>
              <a:t>Semasiographic communicates information within the structure of its own system; does not need to detour through speech.</a:t>
            </a:r>
          </a:p>
          <a:p>
            <a:pPr marL="742950" lvl="1"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2</a:t>
            </a:fld>
            <a:endParaRPr lang="en-US"/>
          </a:p>
        </p:txBody>
      </p:sp>
    </p:spTree>
    <p:extLst>
      <p:ext uri="{BB962C8B-B14F-4D97-AF65-F5344CB8AC3E}">
        <p14:creationId xmlns:p14="http://schemas.microsoft.com/office/powerpoint/2010/main" val="285570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Conventional vs. Iconic</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Conventional cannot be understood in and of themselves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Iconic systems can be understood to a degree by outside observers, but still require a sharing of the visual culture behind the system</a:t>
            </a:r>
          </a:p>
          <a:p>
            <a:pPr marL="10858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Bear some likeness to or visual association with the ideas, things, or actions they represent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Still used</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Signs at airports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Computer systems prioritize semasiographic systems</a:t>
            </a:r>
          </a:p>
          <a:p>
            <a:pPr marL="10858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Mac vs MS-DOS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Functions beyond geographical boundaries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Rising in popularity along with globalism</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Style was shared across the Mexican valleys &amp; peninsula</a:t>
            </a:r>
          </a:p>
          <a:p>
            <a:pPr marL="1085850" marR="0" lvl="2"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Mixtec, Aztec, Nahuatl, Otomi, Totonac, Chocho, Zapotec, </a:t>
            </a:r>
            <a:r>
              <a:rPr lang="en-US" dirty="0" err="1"/>
              <a:t>Tlapenec</a:t>
            </a: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Mixtec vs. Aztec</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Aztec often used both purely pictorial/artistic elements and narrative glyphs for different purposes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Mixtec integrates both; the pictures have direct communicative purposes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3</a:t>
            </a:fld>
            <a:endParaRPr lang="en-US"/>
          </a:p>
        </p:txBody>
      </p:sp>
    </p:spTree>
    <p:extLst>
      <p:ext uri="{BB962C8B-B14F-4D97-AF65-F5344CB8AC3E}">
        <p14:creationId xmlns:p14="http://schemas.microsoft.com/office/powerpoint/2010/main" val="293689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as “</a:t>
            </a:r>
            <a:r>
              <a:rPr lang="en-US" dirty="0" err="1"/>
              <a:t>tacu</a:t>
            </a:r>
            <a:r>
              <a:rPr lang="en-US" dirty="0"/>
              <a:t>”</a:t>
            </a:r>
          </a:p>
          <a:p>
            <a:r>
              <a:rPr lang="en-US" dirty="0"/>
              <a:t>Some combinations could be day or year, such as 1 Rabbit, while others could only be a day, like 1 Flower.</a:t>
            </a:r>
          </a:p>
          <a:p>
            <a:r>
              <a:rPr lang="en-US" dirty="0"/>
              <a:t>Mixtec scribes use the A-O notation to designate specifically year</a:t>
            </a:r>
          </a:p>
          <a:p>
            <a:endParaRPr lang="en-US" dirty="0"/>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4</a:t>
            </a:fld>
            <a:endParaRPr lang="en-US"/>
          </a:p>
        </p:txBody>
      </p:sp>
    </p:spTree>
    <p:extLst>
      <p:ext uri="{BB962C8B-B14F-4D97-AF65-F5344CB8AC3E}">
        <p14:creationId xmlns:p14="http://schemas.microsoft.com/office/powerpoint/2010/main" val="78640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GalliardCC"/>
              </a:rPr>
              <a:t>The manuscript painters always identified individuals as being male or female, and they additionally could characterize them as having a particular rank, status, or occupation (elder, ruler, warrior, priest, etc.) </a:t>
            </a:r>
          </a:p>
          <a:p>
            <a:endParaRPr lang="en-US" sz="1800" dirty="0">
              <a:effectLst/>
              <a:latin typeface="GalliardCC"/>
            </a:endParaRPr>
          </a:p>
          <a:p>
            <a:r>
              <a:rPr lang="en-US" sz="1800" dirty="0">
                <a:effectLst/>
                <a:latin typeface="GalliardCC"/>
              </a:rPr>
              <a:t>Mixtec men often have bands around their ankles/calves, wear loincloths, and have lip plugs</a:t>
            </a:r>
          </a:p>
          <a:p>
            <a:r>
              <a:rPr lang="en-US" sz="1800" dirty="0">
                <a:effectLst/>
                <a:latin typeface="GalliardCC"/>
              </a:rPr>
              <a:t>Women hair is usually longer in in some sort of braid or twist, often looking like horns on their head, as well as have long skirts, called huipil. </a:t>
            </a:r>
            <a:r>
              <a:rPr lang="en-US" dirty="0"/>
              <a:t>Women of childbearing age are usually shown as naked.</a:t>
            </a:r>
          </a:p>
          <a:p>
            <a:endParaRPr lang="en-US" dirty="0"/>
          </a:p>
          <a:p>
            <a:r>
              <a:rPr lang="en-US" dirty="0"/>
              <a:t>Older people are shown with scraggly hair, drooping lips, and no teeth or a single tooth.</a:t>
            </a:r>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5</a:t>
            </a:fld>
            <a:endParaRPr lang="en-US"/>
          </a:p>
        </p:txBody>
      </p:sp>
    </p:spTree>
    <p:extLst>
      <p:ext uri="{BB962C8B-B14F-4D97-AF65-F5344CB8AC3E}">
        <p14:creationId xmlns:p14="http://schemas.microsoft.com/office/powerpoint/2010/main" val="420527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GalliardCC"/>
              </a:rPr>
              <a:t>The manuscript painters always identified individuals as being male or female, and they additionally could </a:t>
            </a:r>
            <a:r>
              <a:rPr lang="en-US" sz="1800" dirty="0" err="1">
                <a:effectLst/>
                <a:latin typeface="GalliardCC"/>
              </a:rPr>
              <a:t>charac</a:t>
            </a:r>
            <a:r>
              <a:rPr lang="en-US" sz="1800" dirty="0">
                <a:effectLst/>
                <a:latin typeface="GalliardCC"/>
              </a:rPr>
              <a:t>- </a:t>
            </a:r>
            <a:endParaRPr lang="en-US" dirty="0"/>
          </a:p>
          <a:p>
            <a:r>
              <a:rPr lang="en-US" sz="1800" dirty="0" err="1">
                <a:effectLst/>
                <a:latin typeface="GalliardCC"/>
              </a:rPr>
              <a:t>terize</a:t>
            </a:r>
            <a:r>
              <a:rPr lang="en-US" sz="1800" dirty="0">
                <a:effectLst/>
                <a:latin typeface="GalliardCC"/>
              </a:rPr>
              <a:t> them as having a particular rank, status, or occupation (elder, ruler, warrior, priest, etc.) </a:t>
            </a:r>
          </a:p>
          <a:p>
            <a:endParaRPr lang="en-US" sz="1800" dirty="0">
              <a:effectLst/>
              <a:latin typeface="GalliardCC"/>
            </a:endParaRPr>
          </a:p>
          <a:p>
            <a:r>
              <a:rPr lang="en-US" sz="1800" dirty="0">
                <a:effectLst/>
                <a:latin typeface="GalliardCC"/>
              </a:rPr>
              <a:t>Mixtec men often have bands around their ankles/calves, wear loincloths, and have lip plugs</a:t>
            </a:r>
          </a:p>
          <a:p>
            <a:r>
              <a:rPr lang="en-US" sz="1800" dirty="0">
                <a:effectLst/>
                <a:latin typeface="GalliardCC"/>
              </a:rPr>
              <a:t>Women hair is usually longer in in some sort of braid or twist, often looking like horns on their head, as well as have long skirts, called huipil. </a:t>
            </a:r>
            <a:r>
              <a:rPr lang="en-US" dirty="0"/>
              <a:t>Women of childbearing age are usually shown as naked.</a:t>
            </a:r>
          </a:p>
          <a:p>
            <a:endParaRPr lang="en-US" dirty="0"/>
          </a:p>
          <a:p>
            <a:r>
              <a:rPr lang="en-US" dirty="0"/>
              <a:t>Older people are shown with scraggly hair, drooping lips, and no teeth or a single tooth.</a:t>
            </a:r>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6</a:t>
            </a:fld>
            <a:endParaRPr lang="en-US"/>
          </a:p>
        </p:txBody>
      </p:sp>
    </p:spTree>
    <p:extLst>
      <p:ext uri="{BB962C8B-B14F-4D97-AF65-F5344CB8AC3E}">
        <p14:creationId xmlns:p14="http://schemas.microsoft.com/office/powerpoint/2010/main" val="259851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grammar dictates the order and relationship between words, as well as the meaning of their composition, so too do Mixtec Codices have an order and relationship between icons that give rise to meaning. First is conquer, second is warpath, third is enemy territory.</a:t>
            </a:r>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7</a:t>
            </a:fld>
            <a:endParaRPr lang="en-US"/>
          </a:p>
        </p:txBody>
      </p:sp>
    </p:spTree>
    <p:extLst>
      <p:ext uri="{BB962C8B-B14F-4D97-AF65-F5344CB8AC3E}">
        <p14:creationId xmlns:p14="http://schemas.microsoft.com/office/powerpoint/2010/main" val="206956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Mixtec names were decided based on when someone was born, and indicated by that month sign along with a number of beads for the day. </a:t>
            </a:r>
          </a:p>
          <a:p>
            <a:endParaRPr lang="en-US" dirty="0"/>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8</a:t>
            </a:fld>
            <a:endParaRPr lang="en-US"/>
          </a:p>
        </p:txBody>
      </p:sp>
    </p:spTree>
    <p:extLst>
      <p:ext uri="{BB962C8B-B14F-4D97-AF65-F5344CB8AC3E}">
        <p14:creationId xmlns:p14="http://schemas.microsoft.com/office/powerpoint/2010/main" val="220722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Different screenfolds have different purposes and also have different patterns, so their interpretation requires some of that previous. For instance, genealogical screenfolds run a </a:t>
            </a:r>
            <a:r>
              <a:rPr lang="en-US" sz="1800" dirty="0">
                <a:effectLst/>
                <a:latin typeface="GalliardCC"/>
              </a:rPr>
              <a:t>boustrophedon p</a:t>
            </a:r>
            <a:r>
              <a:rPr lang="en-US" dirty="0"/>
              <a:t>attern, like an ox plowing a field, whereas event-oriented screenfolds run unidirectional, from one side of the page to the other. Red lines both dictated where scene began and where to look for the next one. These divisions are referred to as “registers” in the literature.</a:t>
            </a:r>
          </a:p>
        </p:txBody>
      </p:sp>
      <p:sp>
        <p:nvSpPr>
          <p:cNvPr id="4" name="Slide Number Placeholder 3"/>
          <p:cNvSpPr>
            <a:spLocks noGrp="1"/>
          </p:cNvSpPr>
          <p:nvPr>
            <p:ph type="sldNum" sz="quarter" idx="5"/>
          </p:nvPr>
        </p:nvSpPr>
        <p:spPr/>
        <p:txBody>
          <a:bodyPr/>
          <a:lstStyle/>
          <a:p>
            <a:pPr>
              <a:defRPr/>
            </a:pPr>
            <a:fld id="{1A60B8F3-4DE0-044E-A0D2-83BDE6C791D5}" type="slidenum">
              <a:rPr lang="en-US" smtClean="0"/>
              <a:pPr>
                <a:defRPr/>
              </a:pPr>
              <a:t>9</a:t>
            </a:fld>
            <a:endParaRPr lang="en-US"/>
          </a:p>
        </p:txBody>
      </p:sp>
    </p:spTree>
    <p:extLst>
      <p:ext uri="{BB962C8B-B14F-4D97-AF65-F5344CB8AC3E}">
        <p14:creationId xmlns:p14="http://schemas.microsoft.com/office/powerpoint/2010/main" val="380347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stretch>
            <a:fillRect/>
          </a:stretch>
        </p:blipFill>
        <p:spPr>
          <a:xfrm>
            <a:off x="0" y="762"/>
            <a:ext cx="9141291" cy="5141976"/>
          </a:xfrm>
          <a:prstGeom prst="rect">
            <a:avLst/>
          </a:prstGeom>
        </p:spPr>
      </p:pic>
      <p:sp>
        <p:nvSpPr>
          <p:cNvPr id="6" name="Title 1"/>
          <p:cNvSpPr>
            <a:spLocks noGrp="1"/>
          </p:cNvSpPr>
          <p:nvPr>
            <p:ph type="title" hasCustomPrompt="1"/>
          </p:nvPr>
        </p:nvSpPr>
        <p:spPr>
          <a:xfrm>
            <a:off x="871298" y="1676188"/>
            <a:ext cx="8272702" cy="133428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7" name="Text Placeholder 3"/>
          <p:cNvSpPr>
            <a:spLocks noGrp="1"/>
          </p:cNvSpPr>
          <p:nvPr>
            <p:ph type="body" sz="half" idx="2" hasCustomPrompt="1"/>
          </p:nvPr>
        </p:nvSpPr>
        <p:spPr>
          <a:xfrm>
            <a:off x="871299" y="3095756"/>
            <a:ext cx="8681355" cy="581025"/>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Arial"/>
                <a:ea typeface="+mj-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Tree>
    <p:extLst>
      <p:ext uri="{BB962C8B-B14F-4D97-AF65-F5344CB8AC3E}">
        <p14:creationId xmlns:p14="http://schemas.microsoft.com/office/powerpoint/2010/main" val="127672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stretch>
            <a:fillRect/>
          </a:stretch>
        </p:blipFill>
        <p:spPr>
          <a:xfrm>
            <a:off x="0" y="762"/>
            <a:ext cx="9141291" cy="5141976"/>
          </a:xfrm>
          <a:prstGeom prst="rect">
            <a:avLst/>
          </a:prstGeom>
        </p:spPr>
      </p:pic>
      <p:sp>
        <p:nvSpPr>
          <p:cNvPr id="8" name="Title 1"/>
          <p:cNvSpPr>
            <a:spLocks noGrp="1"/>
          </p:cNvSpPr>
          <p:nvPr>
            <p:ph type="title" hasCustomPrompt="1"/>
          </p:nvPr>
        </p:nvSpPr>
        <p:spPr>
          <a:xfrm>
            <a:off x="871298" y="2140561"/>
            <a:ext cx="8272702" cy="1334281"/>
          </a:xfrm>
        </p:spPr>
        <p:txBody>
          <a:bodyPr/>
          <a:lstStyle>
            <a:lvl1pPr algn="l">
              <a:lnSpc>
                <a:spcPct val="80000"/>
              </a:lnSpc>
              <a:defRPr sz="4800">
                <a:solidFill>
                  <a:schemeClr val="bg1"/>
                </a:solidFill>
              </a:defRPr>
            </a:lvl1pPr>
          </a:lstStyle>
          <a:p>
            <a:r>
              <a:rPr lang="en-US" dirty="0"/>
              <a:t>Presentation Title</a:t>
            </a:r>
            <a:br>
              <a:rPr lang="en-US" dirty="0"/>
            </a:br>
            <a:r>
              <a:rPr lang="en-US" dirty="0"/>
              <a:t>With Two Lines</a:t>
            </a:r>
          </a:p>
        </p:txBody>
      </p:sp>
      <p:sp>
        <p:nvSpPr>
          <p:cNvPr id="9" name="Text Placeholder 3"/>
          <p:cNvSpPr>
            <a:spLocks noGrp="1"/>
          </p:cNvSpPr>
          <p:nvPr>
            <p:ph type="body" sz="half" idx="2" hasCustomPrompt="1"/>
          </p:nvPr>
        </p:nvSpPr>
        <p:spPr>
          <a:xfrm>
            <a:off x="871299" y="3560129"/>
            <a:ext cx="8681355" cy="581025"/>
          </a:xfrm>
        </p:spPr>
        <p:txBody>
          <a:bodyPr rtlCol="0">
            <a:noAutofit/>
          </a:bodyPr>
          <a:lstStyle>
            <a:lvl1pPr marL="0" indent="0" algn="l">
              <a:buNone/>
              <a:defRPr kumimoji="0" sz="2400" b="0" i="0" u="none" strike="noStrike" kern="1200" cap="none" spc="0" normalizeH="0" baseline="0">
                <a:ln>
                  <a:noFill/>
                </a:ln>
                <a:solidFill>
                  <a:schemeClr val="bg1"/>
                </a:solidFill>
                <a:effectLst/>
                <a:uLnTx/>
                <a:uFillTx/>
                <a:latin typeface="Arial"/>
                <a:ea typeface="+mj-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Presentation Subtitle</a:t>
            </a:r>
          </a:p>
        </p:txBody>
      </p:sp>
    </p:spTree>
    <p:extLst>
      <p:ext uri="{BB962C8B-B14F-4D97-AF65-F5344CB8AC3E}">
        <p14:creationId xmlns:p14="http://schemas.microsoft.com/office/powerpoint/2010/main" val="284942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89956" y="893853"/>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2515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56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bwMode="auto">
          <a:xfrm>
            <a:off x="289956" y="1722826"/>
            <a:ext cx="7556500" cy="310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bwMode="auto">
          <a:xfrm>
            <a:off x="289956" y="893853"/>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0527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3821" y="2142597"/>
            <a:ext cx="7763657" cy="2611257"/>
          </a:xfrm>
        </p:spPr>
        <p:txBody>
          <a:bodyPr>
            <a:normAutofit/>
          </a:bodyPr>
          <a:lstStyle>
            <a:lvl1pPr>
              <a:defRPr sz="1800">
                <a:latin typeface="Cambria"/>
                <a:cs typeface="Cambria"/>
              </a:defRPr>
            </a:lvl1pPr>
            <a:lvl2pPr>
              <a:defRPr sz="1800">
                <a:latin typeface="Cambria"/>
                <a:cs typeface="Cambria"/>
              </a:defRPr>
            </a:lvl2pPr>
            <a:lvl3pPr>
              <a:defRPr sz="1800">
                <a:latin typeface="Cambria"/>
                <a:cs typeface="Cambria"/>
              </a:defRPr>
            </a:lvl3pPr>
            <a:lvl4pPr>
              <a:defRPr sz="1800">
                <a:latin typeface="Cambria"/>
                <a:cs typeface="Cambria"/>
              </a:defRPr>
            </a:lvl4pPr>
            <a:lvl5pPr>
              <a:defRPr sz="1800">
                <a:latin typeface="Cambria"/>
                <a:cs typeface="Cambr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Text Placeholder 3"/>
          <p:cNvSpPr>
            <a:spLocks noGrp="1"/>
          </p:cNvSpPr>
          <p:nvPr>
            <p:ph type="body" sz="half" idx="10"/>
          </p:nvPr>
        </p:nvSpPr>
        <p:spPr>
          <a:xfrm>
            <a:off x="293821" y="1500290"/>
            <a:ext cx="7763657" cy="581025"/>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Arial"/>
                <a:ea typeface="+mj-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itle Placeholder 1"/>
          <p:cNvSpPr>
            <a:spLocks noGrp="1"/>
          </p:cNvSpPr>
          <p:nvPr>
            <p:ph type="title"/>
          </p:nvPr>
        </p:nvSpPr>
        <p:spPr bwMode="auto">
          <a:xfrm>
            <a:off x="289956" y="893853"/>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9857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3821" y="2583842"/>
            <a:ext cx="3657600" cy="2268251"/>
          </a:xfrm>
        </p:spPr>
        <p:txBody>
          <a:bodyPr>
            <a:normAutofit/>
          </a:bodyPr>
          <a:lstStyle>
            <a:lvl1pPr>
              <a:defRPr sz="1800">
                <a:latin typeface="Cambria"/>
                <a:cs typeface="Cambria"/>
              </a:defRPr>
            </a:lvl1pPr>
            <a:lvl2pPr>
              <a:defRPr sz="1800">
                <a:latin typeface="Cambria"/>
                <a:cs typeface="Cambria"/>
              </a:defRPr>
            </a:lvl2pPr>
            <a:lvl3pPr>
              <a:defRPr sz="1800">
                <a:latin typeface="Cambria"/>
                <a:cs typeface="Cambria"/>
              </a:defRPr>
            </a:lvl3pPr>
            <a:lvl4pPr>
              <a:defRPr sz="1800">
                <a:latin typeface="Cambria"/>
                <a:cs typeface="Cambria"/>
              </a:defRPr>
            </a:lvl4pPr>
            <a:lvl5pPr>
              <a:defRPr sz="1800">
                <a:latin typeface="Cambria"/>
                <a:cs typeface="Cambr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Content Placeholder 5"/>
          <p:cNvSpPr>
            <a:spLocks noGrp="1"/>
          </p:cNvSpPr>
          <p:nvPr>
            <p:ph sz="quarter" idx="4"/>
          </p:nvPr>
        </p:nvSpPr>
        <p:spPr>
          <a:xfrm>
            <a:off x="4196158" y="2583842"/>
            <a:ext cx="3657600" cy="2268251"/>
          </a:xfrm>
        </p:spPr>
        <p:txBody>
          <a:bodyPr>
            <a:normAutofit/>
          </a:bodyPr>
          <a:lstStyle>
            <a:lvl1pPr>
              <a:defRPr sz="1800" b="0" i="0">
                <a:latin typeface="Cambria"/>
                <a:cs typeface="Cambria"/>
              </a:defRPr>
            </a:lvl1pPr>
            <a:lvl2pPr>
              <a:defRPr sz="1800">
                <a:latin typeface="Cambria"/>
                <a:cs typeface="Cambria"/>
              </a:defRPr>
            </a:lvl2pPr>
            <a:lvl3pPr>
              <a:defRPr sz="1800">
                <a:latin typeface="Cambria"/>
                <a:cs typeface="Cambria"/>
              </a:defRPr>
            </a:lvl3pPr>
            <a:lvl4pPr>
              <a:defRPr sz="1800">
                <a:latin typeface="Cambria"/>
                <a:cs typeface="Cambria"/>
              </a:defRPr>
            </a:lvl4pPr>
            <a:lvl5pPr>
              <a:defRPr sz="1800">
                <a:latin typeface="Cambria"/>
                <a:cs typeface="Cambr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3" name="Text Placeholder 2"/>
          <p:cNvSpPr>
            <a:spLocks noGrp="1"/>
          </p:cNvSpPr>
          <p:nvPr>
            <p:ph type="body" idx="1"/>
          </p:nvPr>
        </p:nvSpPr>
        <p:spPr>
          <a:xfrm>
            <a:off x="293821" y="2301454"/>
            <a:ext cx="3657600" cy="242047"/>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196158" y="2301454"/>
            <a:ext cx="3657600" cy="242047"/>
          </a:xfrm>
          <a:prstGeom prst="rect">
            <a:avLst/>
          </a:prstGeom>
          <a:solidFill>
            <a:schemeClr val="accent3"/>
          </a:solidFill>
        </p:spPr>
        <p:txBody>
          <a:bodyPr tIns="0" bIns="0" anchor="ctr">
            <a:noAutofit/>
          </a:bodyPr>
          <a:lstStyle>
            <a:lvl1pPr marL="0" indent="0" algn="ctr">
              <a:spcBef>
                <a:spcPts val="0"/>
              </a:spcBef>
              <a:buNone/>
              <a:defRPr sz="1600" b="0">
                <a:solidFill>
                  <a:schemeClr val="bg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3"/>
          <p:cNvSpPr>
            <a:spLocks noGrp="1"/>
          </p:cNvSpPr>
          <p:nvPr>
            <p:ph type="body" sz="half" idx="10"/>
          </p:nvPr>
        </p:nvSpPr>
        <p:spPr>
          <a:xfrm>
            <a:off x="293821" y="1500290"/>
            <a:ext cx="7763657" cy="581025"/>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Arial"/>
                <a:ea typeface="+mj-ea"/>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Placeholder 1"/>
          <p:cNvSpPr>
            <a:spLocks noGrp="1"/>
          </p:cNvSpPr>
          <p:nvPr>
            <p:ph type="title"/>
          </p:nvPr>
        </p:nvSpPr>
        <p:spPr bwMode="auto">
          <a:xfrm>
            <a:off x="289956" y="893853"/>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1381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stretch>
            <a:fillRect/>
          </a:stretch>
        </p:blipFill>
        <p:spPr>
          <a:xfrm>
            <a:off x="0" y="762"/>
            <a:ext cx="9141291" cy="5141976"/>
          </a:xfrm>
          <a:prstGeom prst="rect">
            <a:avLst/>
          </a:prstGeom>
        </p:spPr>
      </p:pic>
      <p:pic>
        <p:nvPicPr>
          <p:cNvPr id="5" name="Picture 4">
            <a:extLst>
              <a:ext uri="{FF2B5EF4-FFF2-40B4-BE49-F238E27FC236}">
                <a16:creationId xmlns:a16="http://schemas.microsoft.com/office/drawing/2014/main" id="{7B1300D9-494A-0247-AA2A-551E518BA0A0}"/>
              </a:ext>
            </a:extLst>
          </p:cNvPr>
          <p:cNvPicPr>
            <a:picLocks noChangeAspect="1"/>
          </p:cNvPicPr>
          <p:nvPr userDrawn="1"/>
        </p:nvPicPr>
        <p:blipFill>
          <a:blip r:embed="rId3"/>
          <a:stretch>
            <a:fillRect/>
          </a:stretch>
        </p:blipFill>
        <p:spPr>
          <a:xfrm>
            <a:off x="-2709" y="1524"/>
            <a:ext cx="9141290" cy="5141976"/>
          </a:xfrm>
          <a:prstGeom prst="rect">
            <a:avLst/>
          </a:prstGeom>
        </p:spPr>
      </p:pic>
    </p:spTree>
    <p:extLst>
      <p:ext uri="{BB962C8B-B14F-4D97-AF65-F5344CB8AC3E}">
        <p14:creationId xmlns:p14="http://schemas.microsoft.com/office/powerpoint/2010/main" val="16367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0"/>
          <a:srcRect b="90037"/>
          <a:stretch/>
        </p:blipFill>
        <p:spPr>
          <a:xfrm>
            <a:off x="0" y="0"/>
            <a:ext cx="9144000" cy="512410"/>
          </a:xfrm>
          <a:prstGeom prst="rect">
            <a:avLst/>
          </a:prstGeom>
        </p:spPr>
      </p:pic>
      <p:sp>
        <p:nvSpPr>
          <p:cNvPr id="1026" name="Title Placeholder 1"/>
          <p:cNvSpPr>
            <a:spLocks noGrp="1"/>
          </p:cNvSpPr>
          <p:nvPr>
            <p:ph type="title"/>
          </p:nvPr>
        </p:nvSpPr>
        <p:spPr bwMode="auto">
          <a:xfrm>
            <a:off x="289956" y="893853"/>
            <a:ext cx="7556500" cy="83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89956" y="1722826"/>
            <a:ext cx="7556500" cy="310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289" r:id="rId2"/>
    <p:sldLayoutId id="2147484286" r:id="rId3"/>
    <p:sldLayoutId id="2147484285" r:id="rId4"/>
    <p:sldLayoutId id="2147484267" r:id="rId5"/>
    <p:sldLayoutId id="2147484269" r:id="rId6"/>
    <p:sldLayoutId id="2147484270" r:id="rId7"/>
    <p:sldLayoutId id="2147484265" r:id="rId8"/>
  </p:sldLayoutIdLst>
  <p:txStyles>
    <p:titleStyle>
      <a:lvl1pPr algn="l" rtl="0" eaLnBrk="0" fontAlgn="base" hangingPunct="0">
        <a:spcBef>
          <a:spcPct val="0"/>
        </a:spcBef>
        <a:spcAft>
          <a:spcPct val="0"/>
        </a:spcAft>
        <a:defRPr sz="3600" b="0" kern="1200">
          <a:solidFill>
            <a:schemeClr val="accent1"/>
          </a:solidFill>
          <a:latin typeface="Arial"/>
          <a:ea typeface="MS PGothic" panose="020B0600070205080204" pitchFamily="34" charset="-128"/>
          <a:cs typeface="Arial"/>
        </a:defRPr>
      </a:lvl1pPr>
      <a:lvl2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2pPr>
      <a:lvl3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3pPr>
      <a:lvl4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4pPr>
      <a:lvl5pPr algn="l" rtl="0" eaLnBrk="0" fontAlgn="base" hangingPunct="0">
        <a:spcBef>
          <a:spcPct val="0"/>
        </a:spcBef>
        <a:spcAft>
          <a:spcPct val="0"/>
        </a:spcAft>
        <a:defRPr sz="3600">
          <a:solidFill>
            <a:schemeClr val="bg1"/>
          </a:solidFill>
          <a:latin typeface="Rockwell" charset="0"/>
          <a:ea typeface="MS PGothic" panose="020B0600070205080204" pitchFamily="34" charset="-128"/>
          <a:cs typeface="MS PGothic" charset="0"/>
        </a:defRPr>
      </a:lvl5pPr>
      <a:lvl6pPr marL="457200" algn="l" rtl="0" fontAlgn="base">
        <a:spcBef>
          <a:spcPct val="0"/>
        </a:spcBef>
        <a:spcAft>
          <a:spcPct val="0"/>
        </a:spcAft>
        <a:defRPr sz="3600">
          <a:solidFill>
            <a:schemeClr val="accent2"/>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2"/>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2"/>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2"/>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Cambria"/>
          <a:ea typeface="MS PGothic" panose="020B0600070205080204" pitchFamily="34" charset="-128"/>
          <a:cs typeface="Cambria"/>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Cambria"/>
          <a:ea typeface="MS PGothic" panose="020B0600070205080204" pitchFamily="34" charset="-128"/>
          <a:cs typeface="Cambria"/>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Cambria"/>
          <a:ea typeface="MS PGothic" panose="020B0600070205080204" pitchFamily="34" charset="-128"/>
          <a:cs typeface="Cambria"/>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Cambria"/>
          <a:ea typeface="MS PGothic" panose="020B0600070205080204" pitchFamily="34" charset="-128"/>
          <a:cs typeface="Cambria"/>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Cambria"/>
          <a:ea typeface="MS PGothic" panose="020B0600070205080204" pitchFamily="34" charset="-128"/>
          <a:cs typeface="Cambria"/>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1298" y="2140561"/>
            <a:ext cx="7730442" cy="836555"/>
          </a:xfrm>
        </p:spPr>
        <p:txBody>
          <a:bodyPr/>
          <a:lstStyle/>
          <a:p>
            <a:r>
              <a:rPr lang="en-US" sz="3200" dirty="0"/>
              <a:t>Mixtec Codices</a:t>
            </a:r>
          </a:p>
        </p:txBody>
      </p:sp>
      <p:sp>
        <p:nvSpPr>
          <p:cNvPr id="2" name="TextBox 1">
            <a:extLst>
              <a:ext uri="{FF2B5EF4-FFF2-40B4-BE49-F238E27FC236}">
                <a16:creationId xmlns:a16="http://schemas.microsoft.com/office/drawing/2014/main" id="{6D8F02AA-B7DE-4B3D-7315-3F81B51F0579}"/>
              </a:ext>
            </a:extLst>
          </p:cNvPr>
          <p:cNvSpPr txBox="1"/>
          <p:nvPr/>
        </p:nvSpPr>
        <p:spPr>
          <a:xfrm>
            <a:off x="4710223" y="3795823"/>
            <a:ext cx="184731" cy="369332"/>
          </a:xfrm>
          <a:prstGeom prst="rect">
            <a:avLst/>
          </a:prstGeom>
          <a:noFill/>
        </p:spPr>
        <p:txBody>
          <a:bodyPr wrap="none" rtlCol="0">
            <a:spAutoFit/>
          </a:bodyPr>
          <a:lstStyle/>
          <a:p>
            <a:endParaRPr lang="en-US"/>
          </a:p>
        </p:txBody>
      </p:sp>
      <p:sp>
        <p:nvSpPr>
          <p:cNvPr id="6" name="Text Placeholder 5">
            <a:extLst>
              <a:ext uri="{FF2B5EF4-FFF2-40B4-BE49-F238E27FC236}">
                <a16:creationId xmlns:a16="http://schemas.microsoft.com/office/drawing/2014/main" id="{DA69D9AB-6310-9851-5BDE-3EAC0EDE0177}"/>
              </a:ext>
            </a:extLst>
          </p:cNvPr>
          <p:cNvSpPr>
            <a:spLocks noGrp="1"/>
          </p:cNvSpPr>
          <p:nvPr>
            <p:ph type="body" sz="half" idx="2"/>
          </p:nvPr>
        </p:nvSpPr>
        <p:spPr/>
        <p:txBody>
          <a:bodyPr/>
          <a:lstStyle/>
          <a:p>
            <a:r>
              <a:rPr lang="en-US" dirty="0"/>
              <a:t>Alexander R. Webber</a:t>
            </a:r>
          </a:p>
        </p:txBody>
      </p:sp>
    </p:spTree>
    <p:extLst>
      <p:ext uri="{BB962C8B-B14F-4D97-AF65-F5344CB8AC3E}">
        <p14:creationId xmlns:p14="http://schemas.microsoft.com/office/powerpoint/2010/main" val="649150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Writing Systems</a:t>
            </a:r>
          </a:p>
        </p:txBody>
      </p:sp>
      <p:sp>
        <p:nvSpPr>
          <p:cNvPr id="6" name="TextBox 5">
            <a:extLst>
              <a:ext uri="{FF2B5EF4-FFF2-40B4-BE49-F238E27FC236}">
                <a16:creationId xmlns:a16="http://schemas.microsoft.com/office/drawing/2014/main" id="{A69E5A4E-888F-7ACC-4D1A-80F1185F09AF}"/>
              </a:ext>
            </a:extLst>
          </p:cNvPr>
          <p:cNvSpPr txBox="1"/>
          <p:nvPr/>
        </p:nvSpPr>
        <p:spPr>
          <a:xfrm>
            <a:off x="289956" y="1828800"/>
            <a:ext cx="428204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Mixed interpretations</a:t>
            </a:r>
          </a:p>
          <a:p>
            <a:pPr marL="285750" indent="-285750">
              <a:buFont typeface="Arial" panose="020B0604020202020204" pitchFamily="34" charset="0"/>
              <a:buChar char="•"/>
            </a:pPr>
            <a:r>
              <a:rPr lang="en-US" dirty="0"/>
              <a:t>Culturally dependent</a:t>
            </a:r>
          </a:p>
          <a:p>
            <a:pPr marL="285750" indent="-285750">
              <a:buFont typeface="Arial" panose="020B0604020202020204" pitchFamily="34" charset="0"/>
              <a:buChar char="•"/>
            </a:pPr>
            <a:r>
              <a:rPr lang="en-US" dirty="0"/>
              <a:t>Broad Definition</a:t>
            </a:r>
          </a:p>
          <a:p>
            <a:pPr marL="285750" indent="-285750">
              <a:buFont typeface="Arial" panose="020B0604020202020204" pitchFamily="34" charset="0"/>
              <a:buChar char="•"/>
            </a:pPr>
            <a:r>
              <a:rPr lang="en-US" dirty="0"/>
              <a:t>Notational system</a:t>
            </a:r>
          </a:p>
          <a:p>
            <a:pPr marL="285750" indent="-285750">
              <a:buFont typeface="Arial" panose="020B0604020202020204" pitchFamily="34" charset="0"/>
              <a:buChar char="•"/>
            </a:pPr>
            <a:r>
              <a:rPr lang="en-US" dirty="0"/>
              <a:t>Glottographic vs. Semasiographic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9" descr="A picture containing shape&#10;&#10;Description automatically generated">
            <a:extLst>
              <a:ext uri="{FF2B5EF4-FFF2-40B4-BE49-F238E27FC236}">
                <a16:creationId xmlns:a16="http://schemas.microsoft.com/office/drawing/2014/main" id="{84E1E44D-0680-A8CC-D94D-8AEA2888B295}"/>
              </a:ext>
            </a:extLst>
          </p:cNvPr>
          <p:cNvPicPr>
            <a:picLocks noChangeAspect="1"/>
          </p:cNvPicPr>
          <p:nvPr/>
        </p:nvPicPr>
        <p:blipFill>
          <a:blip r:embed="rId3"/>
          <a:stretch>
            <a:fillRect/>
          </a:stretch>
        </p:blipFill>
        <p:spPr>
          <a:xfrm>
            <a:off x="4463393" y="3452740"/>
            <a:ext cx="4390651" cy="1344298"/>
          </a:xfrm>
          <a:prstGeom prst="rect">
            <a:avLst/>
          </a:prstGeom>
        </p:spPr>
      </p:pic>
      <p:pic>
        <p:nvPicPr>
          <p:cNvPr id="12" name="Picture 11" descr="A picture containing text, fabric, arranged&#10;&#10;Description automatically generated">
            <a:extLst>
              <a:ext uri="{FF2B5EF4-FFF2-40B4-BE49-F238E27FC236}">
                <a16:creationId xmlns:a16="http://schemas.microsoft.com/office/drawing/2014/main" id="{2B3ABA5A-0CEA-DE9E-7EA1-093EBE0B572A}"/>
              </a:ext>
            </a:extLst>
          </p:cNvPr>
          <p:cNvPicPr>
            <a:picLocks noChangeAspect="1"/>
          </p:cNvPicPr>
          <p:nvPr/>
        </p:nvPicPr>
        <p:blipFill>
          <a:blip r:embed="rId4"/>
          <a:stretch>
            <a:fillRect/>
          </a:stretch>
        </p:blipFill>
        <p:spPr>
          <a:xfrm>
            <a:off x="5561541" y="1144416"/>
            <a:ext cx="3183895" cy="2308324"/>
          </a:xfrm>
          <a:prstGeom prst="rect">
            <a:avLst/>
          </a:prstGeom>
        </p:spPr>
      </p:pic>
    </p:spTree>
    <p:extLst>
      <p:ext uri="{BB962C8B-B14F-4D97-AF65-F5344CB8AC3E}">
        <p14:creationId xmlns:p14="http://schemas.microsoft.com/office/powerpoint/2010/main" val="237839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Semasiographic Systems</a:t>
            </a:r>
          </a:p>
        </p:txBody>
      </p:sp>
      <p:sp>
        <p:nvSpPr>
          <p:cNvPr id="3" name="TextBox 2">
            <a:extLst>
              <a:ext uri="{FF2B5EF4-FFF2-40B4-BE49-F238E27FC236}">
                <a16:creationId xmlns:a16="http://schemas.microsoft.com/office/drawing/2014/main" id="{CD3E3E31-DF78-F483-3D38-0C1CAD5E4818}"/>
              </a:ext>
            </a:extLst>
          </p:cNvPr>
          <p:cNvSpPr txBox="1"/>
          <p:nvPr/>
        </p:nvSpPr>
        <p:spPr>
          <a:xfrm>
            <a:off x="289956" y="1828800"/>
            <a:ext cx="428204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Conventional vs. Iconic</a:t>
            </a:r>
          </a:p>
          <a:p>
            <a:pPr marL="285750" indent="-285750">
              <a:buFont typeface="Arial" panose="020B0604020202020204" pitchFamily="34" charset="0"/>
              <a:buChar char="•"/>
            </a:pPr>
            <a:r>
              <a:rPr lang="en-US" dirty="0"/>
              <a:t>Still used</a:t>
            </a:r>
          </a:p>
          <a:p>
            <a:pPr marL="285750" indent="-285750">
              <a:buFont typeface="Arial" panose="020B0604020202020204" pitchFamily="34" charset="0"/>
              <a:buChar char="•"/>
            </a:pPr>
            <a:r>
              <a:rPr lang="en-US" dirty="0"/>
              <a:t>Functions beyond geographical boundaries</a:t>
            </a:r>
          </a:p>
          <a:p>
            <a:pPr marL="285750" indent="-285750">
              <a:buFont typeface="Arial" panose="020B0604020202020204" pitchFamily="34" charset="0"/>
              <a:buChar char="•"/>
            </a:pPr>
            <a:r>
              <a:rPr lang="en-US" dirty="0"/>
              <a:t>Mixtec vs. Aztec</a:t>
            </a:r>
          </a:p>
          <a:p>
            <a:pPr marL="285750" indent="-285750">
              <a:buFont typeface="Arial" panose="020B0604020202020204" pitchFamily="34" charset="0"/>
              <a:buChar char="•"/>
            </a:pPr>
            <a:endParaRPr lang="en-US" dirty="0"/>
          </a:p>
        </p:txBody>
      </p:sp>
      <p:pic>
        <p:nvPicPr>
          <p:cNvPr id="4" name="Picture 3" descr="A picture containing text, arranged&#10;&#10;Description automatically generated">
            <a:extLst>
              <a:ext uri="{FF2B5EF4-FFF2-40B4-BE49-F238E27FC236}">
                <a16:creationId xmlns:a16="http://schemas.microsoft.com/office/drawing/2014/main" id="{0F7F9BAA-1062-A86D-37FD-22E6E5883D11}"/>
              </a:ext>
            </a:extLst>
          </p:cNvPr>
          <p:cNvPicPr>
            <a:picLocks noChangeAspect="1"/>
          </p:cNvPicPr>
          <p:nvPr/>
        </p:nvPicPr>
        <p:blipFill>
          <a:blip r:embed="rId3"/>
          <a:stretch>
            <a:fillRect/>
          </a:stretch>
        </p:blipFill>
        <p:spPr>
          <a:xfrm>
            <a:off x="5193764" y="1828800"/>
            <a:ext cx="3660280" cy="2835797"/>
          </a:xfrm>
          <a:prstGeom prst="rect">
            <a:avLst/>
          </a:prstGeom>
        </p:spPr>
      </p:pic>
    </p:spTree>
    <p:extLst>
      <p:ext uri="{BB962C8B-B14F-4D97-AF65-F5344CB8AC3E}">
        <p14:creationId xmlns:p14="http://schemas.microsoft.com/office/powerpoint/2010/main" val="150752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Mixtec Vocabulary - Date &amp; Quantity</a:t>
            </a:r>
          </a:p>
        </p:txBody>
      </p:sp>
      <p:pic>
        <p:nvPicPr>
          <p:cNvPr id="10" name="Picture 9" descr="A picture containing text&#10;&#10;Description automatically generated">
            <a:extLst>
              <a:ext uri="{FF2B5EF4-FFF2-40B4-BE49-F238E27FC236}">
                <a16:creationId xmlns:a16="http://schemas.microsoft.com/office/drawing/2014/main" id="{97A3A4B6-1E68-3BFE-776B-09F5D59E535B}"/>
              </a:ext>
            </a:extLst>
          </p:cNvPr>
          <p:cNvPicPr>
            <a:picLocks noChangeAspect="1"/>
          </p:cNvPicPr>
          <p:nvPr/>
        </p:nvPicPr>
        <p:blipFill>
          <a:blip r:embed="rId3"/>
          <a:stretch>
            <a:fillRect/>
          </a:stretch>
        </p:blipFill>
        <p:spPr>
          <a:xfrm>
            <a:off x="3072445" y="1730862"/>
            <a:ext cx="553626" cy="277311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89B6C97-57AB-2DC6-0B99-16AC1D60E418}"/>
              </a:ext>
            </a:extLst>
          </p:cNvPr>
          <p:cNvPicPr>
            <a:picLocks noChangeAspect="1"/>
          </p:cNvPicPr>
          <p:nvPr/>
        </p:nvPicPr>
        <p:blipFill>
          <a:blip r:embed="rId4"/>
          <a:stretch>
            <a:fillRect/>
          </a:stretch>
        </p:blipFill>
        <p:spPr>
          <a:xfrm>
            <a:off x="566768" y="1743700"/>
            <a:ext cx="553625" cy="3042084"/>
          </a:xfrm>
          <a:prstGeom prst="rect">
            <a:avLst/>
          </a:prstGeom>
        </p:spPr>
      </p:pic>
      <p:pic>
        <p:nvPicPr>
          <p:cNvPr id="14" name="Picture 13" descr="A picture containing key&#10;&#10;Description automatically generated">
            <a:extLst>
              <a:ext uri="{FF2B5EF4-FFF2-40B4-BE49-F238E27FC236}">
                <a16:creationId xmlns:a16="http://schemas.microsoft.com/office/drawing/2014/main" id="{8C029016-2376-19A6-15C7-7AA1D4038173}"/>
              </a:ext>
            </a:extLst>
          </p:cNvPr>
          <p:cNvPicPr>
            <a:picLocks noChangeAspect="1"/>
          </p:cNvPicPr>
          <p:nvPr/>
        </p:nvPicPr>
        <p:blipFill>
          <a:blip r:embed="rId5"/>
          <a:stretch>
            <a:fillRect/>
          </a:stretch>
        </p:blipFill>
        <p:spPr>
          <a:xfrm>
            <a:off x="5578124" y="1653722"/>
            <a:ext cx="758414" cy="3042084"/>
          </a:xfrm>
          <a:prstGeom prst="rect">
            <a:avLst/>
          </a:prstGeom>
        </p:spPr>
      </p:pic>
      <p:pic>
        <p:nvPicPr>
          <p:cNvPr id="16" name="Picture 15" descr="A picture containing scissors, brass knucks, weapon, tool&#10;&#10;Description automatically generated">
            <a:extLst>
              <a:ext uri="{FF2B5EF4-FFF2-40B4-BE49-F238E27FC236}">
                <a16:creationId xmlns:a16="http://schemas.microsoft.com/office/drawing/2014/main" id="{7E4F7F2B-FD71-838D-F4AA-385F6EF800AD}"/>
              </a:ext>
            </a:extLst>
          </p:cNvPr>
          <p:cNvPicPr>
            <a:picLocks noChangeAspect="1"/>
          </p:cNvPicPr>
          <p:nvPr/>
        </p:nvPicPr>
        <p:blipFill>
          <a:blip r:embed="rId6"/>
          <a:stretch>
            <a:fillRect/>
          </a:stretch>
        </p:blipFill>
        <p:spPr>
          <a:xfrm>
            <a:off x="7294532" y="2858342"/>
            <a:ext cx="1282700" cy="406400"/>
          </a:xfrm>
          <a:prstGeom prst="rect">
            <a:avLst/>
          </a:prstGeom>
        </p:spPr>
      </p:pic>
    </p:spTree>
    <p:extLst>
      <p:ext uri="{BB962C8B-B14F-4D97-AF65-F5344CB8AC3E}">
        <p14:creationId xmlns:p14="http://schemas.microsoft.com/office/powerpoint/2010/main" val="384241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Mixtec Vocabulary – Sex &amp; Age</a:t>
            </a:r>
          </a:p>
        </p:txBody>
      </p:sp>
      <p:pic>
        <p:nvPicPr>
          <p:cNvPr id="4" name="Picture 3" descr="A picture containing linedrawing&#10;&#10;Description automatically generated">
            <a:extLst>
              <a:ext uri="{FF2B5EF4-FFF2-40B4-BE49-F238E27FC236}">
                <a16:creationId xmlns:a16="http://schemas.microsoft.com/office/drawing/2014/main" id="{4137465E-5511-0033-04B7-A99AD56269F5}"/>
              </a:ext>
            </a:extLst>
          </p:cNvPr>
          <p:cNvPicPr>
            <a:picLocks noChangeAspect="1"/>
          </p:cNvPicPr>
          <p:nvPr/>
        </p:nvPicPr>
        <p:blipFill>
          <a:blip r:embed="rId3"/>
          <a:stretch>
            <a:fillRect/>
          </a:stretch>
        </p:blipFill>
        <p:spPr>
          <a:xfrm>
            <a:off x="478567" y="2261282"/>
            <a:ext cx="3032038" cy="1719928"/>
          </a:xfrm>
          <a:prstGeom prst="rect">
            <a:avLst/>
          </a:prstGeom>
        </p:spPr>
      </p:pic>
      <p:sp>
        <p:nvSpPr>
          <p:cNvPr id="5" name="TextBox 4">
            <a:extLst>
              <a:ext uri="{FF2B5EF4-FFF2-40B4-BE49-F238E27FC236}">
                <a16:creationId xmlns:a16="http://schemas.microsoft.com/office/drawing/2014/main" id="{1AFA0D00-C8CE-6C88-72E2-452F9EF98403}"/>
              </a:ext>
            </a:extLst>
          </p:cNvPr>
          <p:cNvSpPr txBox="1"/>
          <p:nvPr/>
        </p:nvSpPr>
        <p:spPr>
          <a:xfrm>
            <a:off x="1566833" y="3981211"/>
            <a:ext cx="855506" cy="369332"/>
          </a:xfrm>
          <a:prstGeom prst="rect">
            <a:avLst/>
          </a:prstGeom>
          <a:noFill/>
        </p:spPr>
        <p:txBody>
          <a:bodyPr wrap="square" rtlCol="0">
            <a:spAutoFit/>
          </a:bodyPr>
          <a:lstStyle/>
          <a:p>
            <a:r>
              <a:rPr lang="en-US" dirty="0"/>
              <a:t>Males</a:t>
            </a:r>
          </a:p>
        </p:txBody>
      </p:sp>
      <p:pic>
        <p:nvPicPr>
          <p:cNvPr id="7" name="Picture 6" descr="A picture containing text, linedrawing&#10;&#10;Description automatically generated">
            <a:extLst>
              <a:ext uri="{FF2B5EF4-FFF2-40B4-BE49-F238E27FC236}">
                <a16:creationId xmlns:a16="http://schemas.microsoft.com/office/drawing/2014/main" id="{F1F9DC26-5729-8321-FAC9-35C3F5A0ABC1}"/>
              </a:ext>
            </a:extLst>
          </p:cNvPr>
          <p:cNvPicPr>
            <a:picLocks noChangeAspect="1"/>
          </p:cNvPicPr>
          <p:nvPr/>
        </p:nvPicPr>
        <p:blipFill>
          <a:blip r:embed="rId4"/>
          <a:stretch>
            <a:fillRect/>
          </a:stretch>
        </p:blipFill>
        <p:spPr>
          <a:xfrm>
            <a:off x="3687865" y="2247815"/>
            <a:ext cx="2539707" cy="1719928"/>
          </a:xfrm>
          <a:prstGeom prst="rect">
            <a:avLst/>
          </a:prstGeom>
        </p:spPr>
      </p:pic>
      <p:sp>
        <p:nvSpPr>
          <p:cNvPr id="8" name="TextBox 7">
            <a:extLst>
              <a:ext uri="{FF2B5EF4-FFF2-40B4-BE49-F238E27FC236}">
                <a16:creationId xmlns:a16="http://schemas.microsoft.com/office/drawing/2014/main" id="{D9878E73-2511-B126-670E-0680D9FDDA0F}"/>
              </a:ext>
            </a:extLst>
          </p:cNvPr>
          <p:cNvSpPr txBox="1"/>
          <p:nvPr/>
        </p:nvSpPr>
        <p:spPr>
          <a:xfrm>
            <a:off x="4430587" y="3981211"/>
            <a:ext cx="1054263" cy="369332"/>
          </a:xfrm>
          <a:prstGeom prst="rect">
            <a:avLst/>
          </a:prstGeom>
          <a:noFill/>
        </p:spPr>
        <p:txBody>
          <a:bodyPr wrap="none" rtlCol="0">
            <a:spAutoFit/>
          </a:bodyPr>
          <a:lstStyle/>
          <a:p>
            <a:r>
              <a:rPr lang="en-US" dirty="0"/>
              <a:t>Females</a:t>
            </a:r>
          </a:p>
        </p:txBody>
      </p:sp>
      <p:pic>
        <p:nvPicPr>
          <p:cNvPr id="15" name="Picture 14">
            <a:extLst>
              <a:ext uri="{FF2B5EF4-FFF2-40B4-BE49-F238E27FC236}">
                <a16:creationId xmlns:a16="http://schemas.microsoft.com/office/drawing/2014/main" id="{63F0E4CB-2F40-1466-77E9-802E1B4AA148}"/>
              </a:ext>
            </a:extLst>
          </p:cNvPr>
          <p:cNvPicPr>
            <a:picLocks noChangeAspect="1"/>
          </p:cNvPicPr>
          <p:nvPr/>
        </p:nvPicPr>
        <p:blipFill>
          <a:blip r:embed="rId5"/>
          <a:stretch>
            <a:fillRect/>
          </a:stretch>
        </p:blipFill>
        <p:spPr>
          <a:xfrm>
            <a:off x="6404833" y="2519943"/>
            <a:ext cx="2260600" cy="1447800"/>
          </a:xfrm>
          <a:prstGeom prst="rect">
            <a:avLst/>
          </a:prstGeom>
        </p:spPr>
      </p:pic>
      <p:sp>
        <p:nvSpPr>
          <p:cNvPr id="17" name="TextBox 16">
            <a:extLst>
              <a:ext uri="{FF2B5EF4-FFF2-40B4-BE49-F238E27FC236}">
                <a16:creationId xmlns:a16="http://schemas.microsoft.com/office/drawing/2014/main" id="{29EAF854-E313-90D9-6751-B92B7CE8DD5A}"/>
              </a:ext>
            </a:extLst>
          </p:cNvPr>
          <p:cNvSpPr txBox="1"/>
          <p:nvPr/>
        </p:nvSpPr>
        <p:spPr>
          <a:xfrm>
            <a:off x="7153362" y="3981211"/>
            <a:ext cx="763542" cy="369332"/>
          </a:xfrm>
          <a:prstGeom prst="rect">
            <a:avLst/>
          </a:prstGeom>
          <a:noFill/>
        </p:spPr>
        <p:txBody>
          <a:bodyPr wrap="none" rtlCol="0">
            <a:spAutoFit/>
          </a:bodyPr>
          <a:lstStyle/>
          <a:p>
            <a:r>
              <a:rPr lang="en-US" dirty="0"/>
              <a:t>Aged</a:t>
            </a:r>
          </a:p>
        </p:txBody>
      </p:sp>
    </p:spTree>
    <p:extLst>
      <p:ext uri="{BB962C8B-B14F-4D97-AF65-F5344CB8AC3E}">
        <p14:creationId xmlns:p14="http://schemas.microsoft.com/office/powerpoint/2010/main" val="657650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Mixtec Vocabulary – Sex &amp; Age</a:t>
            </a:r>
          </a:p>
        </p:txBody>
      </p:sp>
      <p:pic>
        <p:nvPicPr>
          <p:cNvPr id="4" name="Picture 3" descr="A picture containing linedrawing&#10;&#10;Description automatically generated">
            <a:extLst>
              <a:ext uri="{FF2B5EF4-FFF2-40B4-BE49-F238E27FC236}">
                <a16:creationId xmlns:a16="http://schemas.microsoft.com/office/drawing/2014/main" id="{4137465E-5511-0033-04B7-A99AD56269F5}"/>
              </a:ext>
            </a:extLst>
          </p:cNvPr>
          <p:cNvPicPr>
            <a:picLocks noChangeAspect="1"/>
          </p:cNvPicPr>
          <p:nvPr/>
        </p:nvPicPr>
        <p:blipFill>
          <a:blip r:embed="rId3"/>
          <a:stretch>
            <a:fillRect/>
          </a:stretch>
        </p:blipFill>
        <p:spPr>
          <a:xfrm>
            <a:off x="478567" y="2261282"/>
            <a:ext cx="3032038" cy="1719928"/>
          </a:xfrm>
          <a:prstGeom prst="rect">
            <a:avLst/>
          </a:prstGeom>
        </p:spPr>
      </p:pic>
      <p:sp>
        <p:nvSpPr>
          <p:cNvPr id="5" name="TextBox 4">
            <a:extLst>
              <a:ext uri="{FF2B5EF4-FFF2-40B4-BE49-F238E27FC236}">
                <a16:creationId xmlns:a16="http://schemas.microsoft.com/office/drawing/2014/main" id="{1AFA0D00-C8CE-6C88-72E2-452F9EF98403}"/>
              </a:ext>
            </a:extLst>
          </p:cNvPr>
          <p:cNvSpPr txBox="1"/>
          <p:nvPr/>
        </p:nvSpPr>
        <p:spPr>
          <a:xfrm>
            <a:off x="1566833" y="3981211"/>
            <a:ext cx="855506" cy="369332"/>
          </a:xfrm>
          <a:prstGeom prst="rect">
            <a:avLst/>
          </a:prstGeom>
          <a:noFill/>
        </p:spPr>
        <p:txBody>
          <a:bodyPr wrap="square" rtlCol="0">
            <a:spAutoFit/>
          </a:bodyPr>
          <a:lstStyle/>
          <a:p>
            <a:r>
              <a:rPr lang="en-US" dirty="0"/>
              <a:t>Males</a:t>
            </a:r>
          </a:p>
        </p:txBody>
      </p:sp>
      <p:pic>
        <p:nvPicPr>
          <p:cNvPr id="7" name="Picture 6" descr="A picture containing text, linedrawing&#10;&#10;Description automatically generated">
            <a:extLst>
              <a:ext uri="{FF2B5EF4-FFF2-40B4-BE49-F238E27FC236}">
                <a16:creationId xmlns:a16="http://schemas.microsoft.com/office/drawing/2014/main" id="{F1F9DC26-5729-8321-FAC9-35C3F5A0ABC1}"/>
              </a:ext>
            </a:extLst>
          </p:cNvPr>
          <p:cNvPicPr>
            <a:picLocks noChangeAspect="1"/>
          </p:cNvPicPr>
          <p:nvPr/>
        </p:nvPicPr>
        <p:blipFill>
          <a:blip r:embed="rId4"/>
          <a:stretch>
            <a:fillRect/>
          </a:stretch>
        </p:blipFill>
        <p:spPr>
          <a:xfrm>
            <a:off x="3687865" y="2247815"/>
            <a:ext cx="2539707" cy="1719928"/>
          </a:xfrm>
          <a:prstGeom prst="rect">
            <a:avLst/>
          </a:prstGeom>
        </p:spPr>
      </p:pic>
      <p:sp>
        <p:nvSpPr>
          <p:cNvPr id="8" name="TextBox 7">
            <a:extLst>
              <a:ext uri="{FF2B5EF4-FFF2-40B4-BE49-F238E27FC236}">
                <a16:creationId xmlns:a16="http://schemas.microsoft.com/office/drawing/2014/main" id="{D9878E73-2511-B126-670E-0680D9FDDA0F}"/>
              </a:ext>
            </a:extLst>
          </p:cNvPr>
          <p:cNvSpPr txBox="1"/>
          <p:nvPr/>
        </p:nvSpPr>
        <p:spPr>
          <a:xfrm>
            <a:off x="4430587" y="3981211"/>
            <a:ext cx="1054263" cy="369332"/>
          </a:xfrm>
          <a:prstGeom prst="rect">
            <a:avLst/>
          </a:prstGeom>
          <a:noFill/>
        </p:spPr>
        <p:txBody>
          <a:bodyPr wrap="none" rtlCol="0">
            <a:spAutoFit/>
          </a:bodyPr>
          <a:lstStyle/>
          <a:p>
            <a:r>
              <a:rPr lang="en-US" dirty="0"/>
              <a:t>Females</a:t>
            </a:r>
          </a:p>
        </p:txBody>
      </p:sp>
      <p:pic>
        <p:nvPicPr>
          <p:cNvPr id="15" name="Picture 14">
            <a:extLst>
              <a:ext uri="{FF2B5EF4-FFF2-40B4-BE49-F238E27FC236}">
                <a16:creationId xmlns:a16="http://schemas.microsoft.com/office/drawing/2014/main" id="{63F0E4CB-2F40-1466-77E9-802E1B4AA148}"/>
              </a:ext>
            </a:extLst>
          </p:cNvPr>
          <p:cNvPicPr>
            <a:picLocks noChangeAspect="1"/>
          </p:cNvPicPr>
          <p:nvPr/>
        </p:nvPicPr>
        <p:blipFill>
          <a:blip r:embed="rId5"/>
          <a:stretch>
            <a:fillRect/>
          </a:stretch>
        </p:blipFill>
        <p:spPr>
          <a:xfrm>
            <a:off x="6404833" y="2519943"/>
            <a:ext cx="2260600" cy="1447800"/>
          </a:xfrm>
          <a:prstGeom prst="rect">
            <a:avLst/>
          </a:prstGeom>
        </p:spPr>
      </p:pic>
      <p:sp>
        <p:nvSpPr>
          <p:cNvPr id="17" name="TextBox 16">
            <a:extLst>
              <a:ext uri="{FF2B5EF4-FFF2-40B4-BE49-F238E27FC236}">
                <a16:creationId xmlns:a16="http://schemas.microsoft.com/office/drawing/2014/main" id="{29EAF854-E313-90D9-6751-B92B7CE8DD5A}"/>
              </a:ext>
            </a:extLst>
          </p:cNvPr>
          <p:cNvSpPr txBox="1"/>
          <p:nvPr/>
        </p:nvSpPr>
        <p:spPr>
          <a:xfrm>
            <a:off x="7153362" y="3981211"/>
            <a:ext cx="763542" cy="369332"/>
          </a:xfrm>
          <a:prstGeom prst="rect">
            <a:avLst/>
          </a:prstGeom>
          <a:noFill/>
        </p:spPr>
        <p:txBody>
          <a:bodyPr wrap="none" rtlCol="0">
            <a:spAutoFit/>
          </a:bodyPr>
          <a:lstStyle/>
          <a:p>
            <a:r>
              <a:rPr lang="en-US" dirty="0"/>
              <a:t>Aged</a:t>
            </a:r>
          </a:p>
        </p:txBody>
      </p:sp>
    </p:spTree>
    <p:extLst>
      <p:ext uri="{BB962C8B-B14F-4D97-AF65-F5344CB8AC3E}">
        <p14:creationId xmlns:p14="http://schemas.microsoft.com/office/powerpoint/2010/main" val="378153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E9D-A53D-02D6-F094-57E2BDC96EF7}"/>
              </a:ext>
            </a:extLst>
          </p:cNvPr>
          <p:cNvSpPr>
            <a:spLocks noGrp="1"/>
          </p:cNvSpPr>
          <p:nvPr>
            <p:ph type="title"/>
          </p:nvPr>
        </p:nvSpPr>
        <p:spPr/>
        <p:txBody>
          <a:bodyPr/>
          <a:lstStyle/>
          <a:p>
            <a:r>
              <a:rPr lang="en-US" dirty="0"/>
              <a:t>Mixtec “Grammar”</a:t>
            </a:r>
          </a:p>
        </p:txBody>
      </p:sp>
      <p:sp>
        <p:nvSpPr>
          <p:cNvPr id="3" name="TextBox 2">
            <a:extLst>
              <a:ext uri="{FF2B5EF4-FFF2-40B4-BE49-F238E27FC236}">
                <a16:creationId xmlns:a16="http://schemas.microsoft.com/office/drawing/2014/main" id="{4FA5BF3F-2B78-27B6-E07D-69B2D3B12E27}"/>
              </a:ext>
            </a:extLst>
          </p:cNvPr>
          <p:cNvSpPr txBox="1"/>
          <p:nvPr/>
        </p:nvSpPr>
        <p:spPr>
          <a:xfrm>
            <a:off x="289956" y="1828800"/>
            <a:ext cx="4282043" cy="2895600"/>
          </a:xfrm>
          <a:prstGeom prst="rect">
            <a:avLst/>
          </a:prstGeom>
          <a:noFill/>
        </p:spPr>
        <p:txBody>
          <a:bodyPr wrap="square" rtlCol="0">
            <a:spAutoFit/>
          </a:bodyPr>
          <a:lstStyle/>
          <a:p>
            <a:endParaRPr lang="en-US" dirty="0"/>
          </a:p>
        </p:txBody>
      </p:sp>
      <p:pic>
        <p:nvPicPr>
          <p:cNvPr id="4" name="Picture 3" descr="A picture containing diagram&#10;&#10;Description automatically generated">
            <a:extLst>
              <a:ext uri="{FF2B5EF4-FFF2-40B4-BE49-F238E27FC236}">
                <a16:creationId xmlns:a16="http://schemas.microsoft.com/office/drawing/2014/main" id="{0105E6A5-601D-E254-B05A-0BAB732C80D2}"/>
              </a:ext>
            </a:extLst>
          </p:cNvPr>
          <p:cNvPicPr>
            <a:picLocks noChangeAspect="1"/>
          </p:cNvPicPr>
          <p:nvPr/>
        </p:nvPicPr>
        <p:blipFill>
          <a:blip r:embed="rId3"/>
          <a:stretch>
            <a:fillRect/>
          </a:stretch>
        </p:blipFill>
        <p:spPr>
          <a:xfrm>
            <a:off x="289956" y="1950947"/>
            <a:ext cx="3136900" cy="2298700"/>
          </a:xfrm>
          <a:prstGeom prst="rect">
            <a:avLst/>
          </a:prstGeom>
        </p:spPr>
      </p:pic>
      <p:pic>
        <p:nvPicPr>
          <p:cNvPr id="6" name="Picture 5">
            <a:extLst>
              <a:ext uri="{FF2B5EF4-FFF2-40B4-BE49-F238E27FC236}">
                <a16:creationId xmlns:a16="http://schemas.microsoft.com/office/drawing/2014/main" id="{354FAA45-77B2-2D50-EBB1-F792566EF23C}"/>
              </a:ext>
            </a:extLst>
          </p:cNvPr>
          <p:cNvPicPr>
            <a:picLocks noChangeAspect="1"/>
          </p:cNvPicPr>
          <p:nvPr/>
        </p:nvPicPr>
        <p:blipFill>
          <a:blip r:embed="rId4"/>
          <a:stretch>
            <a:fillRect/>
          </a:stretch>
        </p:blipFill>
        <p:spPr>
          <a:xfrm>
            <a:off x="3426856" y="1730862"/>
            <a:ext cx="2654300" cy="2667000"/>
          </a:xfrm>
          <a:prstGeom prst="rect">
            <a:avLst/>
          </a:prstGeom>
        </p:spPr>
      </p:pic>
      <p:pic>
        <p:nvPicPr>
          <p:cNvPr id="8" name="Picture 7">
            <a:extLst>
              <a:ext uri="{FF2B5EF4-FFF2-40B4-BE49-F238E27FC236}">
                <a16:creationId xmlns:a16="http://schemas.microsoft.com/office/drawing/2014/main" id="{8F5680ED-3019-48C0-17A4-4AD2ECD1E5D5}"/>
              </a:ext>
            </a:extLst>
          </p:cNvPr>
          <p:cNvPicPr>
            <a:picLocks noChangeAspect="1"/>
          </p:cNvPicPr>
          <p:nvPr/>
        </p:nvPicPr>
        <p:blipFill>
          <a:blip r:embed="rId5"/>
          <a:stretch>
            <a:fillRect/>
          </a:stretch>
        </p:blipFill>
        <p:spPr>
          <a:xfrm>
            <a:off x="6081156" y="2784962"/>
            <a:ext cx="2692400" cy="1612900"/>
          </a:xfrm>
          <a:prstGeom prst="rect">
            <a:avLst/>
          </a:prstGeom>
        </p:spPr>
      </p:pic>
    </p:spTree>
    <p:extLst>
      <p:ext uri="{BB962C8B-B14F-4D97-AF65-F5344CB8AC3E}">
        <p14:creationId xmlns:p14="http://schemas.microsoft.com/office/powerpoint/2010/main" val="3546708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8507-8AB4-8DDB-693C-1BCD11DFEF22}"/>
              </a:ext>
            </a:extLst>
          </p:cNvPr>
          <p:cNvSpPr>
            <a:spLocks noGrp="1"/>
          </p:cNvSpPr>
          <p:nvPr>
            <p:ph type="title"/>
          </p:nvPr>
        </p:nvSpPr>
        <p:spPr/>
        <p:txBody>
          <a:bodyPr/>
          <a:lstStyle/>
          <a:p>
            <a:r>
              <a:rPr lang="en-US" dirty="0"/>
              <a:t>Mixtec Names</a:t>
            </a:r>
          </a:p>
        </p:txBody>
      </p:sp>
      <p:pic>
        <p:nvPicPr>
          <p:cNvPr id="4" name="Picture 3" descr="A picture containing text&#10;&#10;Description automatically generated">
            <a:extLst>
              <a:ext uri="{FF2B5EF4-FFF2-40B4-BE49-F238E27FC236}">
                <a16:creationId xmlns:a16="http://schemas.microsoft.com/office/drawing/2014/main" id="{4C0153CE-F845-DA03-CE1C-D4C494378363}"/>
              </a:ext>
            </a:extLst>
          </p:cNvPr>
          <p:cNvPicPr>
            <a:picLocks noChangeAspect="1"/>
          </p:cNvPicPr>
          <p:nvPr/>
        </p:nvPicPr>
        <p:blipFill>
          <a:blip r:embed="rId3"/>
          <a:stretch>
            <a:fillRect/>
          </a:stretch>
        </p:blipFill>
        <p:spPr>
          <a:xfrm>
            <a:off x="1626225" y="1730862"/>
            <a:ext cx="5891549" cy="2101850"/>
          </a:xfrm>
          <a:prstGeom prst="rect">
            <a:avLst/>
          </a:prstGeom>
        </p:spPr>
      </p:pic>
      <p:sp>
        <p:nvSpPr>
          <p:cNvPr id="5" name="TextBox 4">
            <a:extLst>
              <a:ext uri="{FF2B5EF4-FFF2-40B4-BE49-F238E27FC236}">
                <a16:creationId xmlns:a16="http://schemas.microsoft.com/office/drawing/2014/main" id="{1A640390-7DDD-5060-1320-1FDD548C2FA2}"/>
              </a:ext>
            </a:extLst>
          </p:cNvPr>
          <p:cNvSpPr txBox="1"/>
          <p:nvPr/>
        </p:nvSpPr>
        <p:spPr>
          <a:xfrm>
            <a:off x="3169115" y="3880315"/>
            <a:ext cx="2805768" cy="369332"/>
          </a:xfrm>
          <a:prstGeom prst="rect">
            <a:avLst/>
          </a:prstGeom>
          <a:noFill/>
        </p:spPr>
        <p:txBody>
          <a:bodyPr wrap="none" rtlCol="0">
            <a:spAutoFit/>
          </a:bodyPr>
          <a:lstStyle/>
          <a:p>
            <a:r>
              <a:rPr lang="en-US" dirty="0"/>
              <a:t>Lord 8 Deer, Jaguar Claw</a:t>
            </a:r>
          </a:p>
        </p:txBody>
      </p:sp>
    </p:spTree>
    <p:extLst>
      <p:ext uri="{BB962C8B-B14F-4D97-AF65-F5344CB8AC3E}">
        <p14:creationId xmlns:p14="http://schemas.microsoft.com/office/powerpoint/2010/main" val="337900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8507-8AB4-8DDB-693C-1BCD11DFEF22}"/>
              </a:ext>
            </a:extLst>
          </p:cNvPr>
          <p:cNvSpPr>
            <a:spLocks noGrp="1"/>
          </p:cNvSpPr>
          <p:nvPr>
            <p:ph type="title"/>
          </p:nvPr>
        </p:nvSpPr>
        <p:spPr/>
        <p:txBody>
          <a:bodyPr/>
          <a:lstStyle/>
          <a:p>
            <a:r>
              <a:rPr lang="en-US" dirty="0"/>
              <a:t>Mixtec Reading Order</a:t>
            </a:r>
          </a:p>
        </p:txBody>
      </p:sp>
      <p:pic>
        <p:nvPicPr>
          <p:cNvPr id="4" name="Picture 3" descr="A picture containing text, arranged&#10;&#10;Description automatically generated">
            <a:extLst>
              <a:ext uri="{FF2B5EF4-FFF2-40B4-BE49-F238E27FC236}">
                <a16:creationId xmlns:a16="http://schemas.microsoft.com/office/drawing/2014/main" id="{D9F65315-AFBF-7A47-4FA0-9E7CD30FA281}"/>
              </a:ext>
            </a:extLst>
          </p:cNvPr>
          <p:cNvPicPr>
            <a:picLocks noChangeAspect="1"/>
          </p:cNvPicPr>
          <p:nvPr/>
        </p:nvPicPr>
        <p:blipFill>
          <a:blip r:embed="rId3"/>
          <a:stretch>
            <a:fillRect/>
          </a:stretch>
        </p:blipFill>
        <p:spPr>
          <a:xfrm>
            <a:off x="4572000" y="1730862"/>
            <a:ext cx="4335462" cy="3358895"/>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9B50D33D-75F4-D4BB-6804-6D5747FF7ACB}"/>
              </a:ext>
            </a:extLst>
          </p:cNvPr>
          <p:cNvPicPr>
            <a:picLocks noChangeAspect="1"/>
          </p:cNvPicPr>
          <p:nvPr/>
        </p:nvPicPr>
        <p:blipFill>
          <a:blip r:embed="rId4"/>
          <a:stretch>
            <a:fillRect/>
          </a:stretch>
        </p:blipFill>
        <p:spPr>
          <a:xfrm>
            <a:off x="236538" y="2490713"/>
            <a:ext cx="3655676" cy="1839191"/>
          </a:xfrm>
          <a:prstGeom prst="rect">
            <a:avLst/>
          </a:prstGeom>
        </p:spPr>
      </p:pic>
    </p:spTree>
    <p:extLst>
      <p:ext uri="{BB962C8B-B14F-4D97-AF65-F5344CB8AC3E}">
        <p14:creationId xmlns:p14="http://schemas.microsoft.com/office/powerpoint/2010/main" val="4192530498"/>
      </p:ext>
    </p:extLst>
  </p:cSld>
  <p:clrMapOvr>
    <a:masterClrMapping/>
  </p:clrMapOvr>
</p:sld>
</file>

<file path=ppt/theme/theme1.xml><?xml version="1.0" encoding="utf-8"?>
<a:theme xmlns:a="http://schemas.openxmlformats.org/drawingml/2006/main" name="PNE Theme Slide Deck">
  <a:themeElements>
    <a:clrScheme name="Custom 7">
      <a:dk1>
        <a:sysClr val="windowText" lastClr="000000"/>
      </a:dk1>
      <a:lt1>
        <a:sysClr val="window" lastClr="FFFFFF"/>
      </a:lt1>
      <a:dk2>
        <a:srgbClr val="000C3E"/>
      </a:dk2>
      <a:lt2>
        <a:srgbClr val="6C9AC3"/>
      </a:lt2>
      <a:accent1>
        <a:srgbClr val="00529B"/>
      </a:accent1>
      <a:accent2>
        <a:srgbClr val="00529B"/>
      </a:accent2>
      <a:accent3>
        <a:srgbClr val="E17F35"/>
      </a:accent3>
      <a:accent4>
        <a:srgbClr val="FF462C"/>
      </a:accent4>
      <a:accent5>
        <a:srgbClr val="FF462C"/>
      </a:accent5>
      <a:accent6>
        <a:srgbClr val="6C9AC3"/>
      </a:accent6>
      <a:hlink>
        <a:srgbClr val="FF462C"/>
      </a:hlink>
      <a:folHlink>
        <a:srgbClr val="FF7F35"/>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9651</TotalTime>
  <Words>814</Words>
  <Application>Microsoft Macintosh PowerPoint</Application>
  <PresentationFormat>On-screen Show (16:9)</PresentationFormat>
  <Paragraphs>101</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Cambria</vt:lpstr>
      <vt:lpstr>GalliardCC</vt:lpstr>
      <vt:lpstr>Rockwell</vt:lpstr>
      <vt:lpstr>Wingdings</vt:lpstr>
      <vt:lpstr>PNE Theme Slide Deck</vt:lpstr>
      <vt:lpstr>Mixtec Codices</vt:lpstr>
      <vt:lpstr>Writing Systems</vt:lpstr>
      <vt:lpstr>Semasiographic Systems</vt:lpstr>
      <vt:lpstr>Mixtec Vocabulary - Date &amp; Quantity</vt:lpstr>
      <vt:lpstr>Mixtec Vocabulary – Sex &amp; Age</vt:lpstr>
      <vt:lpstr>Mixtec Vocabulary – Sex &amp; Age</vt:lpstr>
      <vt:lpstr>Mixtec “Grammar”</vt:lpstr>
      <vt:lpstr>Mixtec Names</vt:lpstr>
      <vt:lpstr>Mixtec Reading Order</vt:lpstr>
      <vt:lpstr>PowerPoint Presentation</vt:lpstr>
    </vt:vector>
  </TitlesOfParts>
  <Company>UF College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Performance Data</dc:title>
  <dc:creator>Cocherell,Teresa D</dc:creator>
  <cp:lastModifiedBy>Webber, Alexander R</cp:lastModifiedBy>
  <cp:revision>320</cp:revision>
  <cp:lastPrinted>2014-01-31T19:29:42Z</cp:lastPrinted>
  <dcterms:created xsi:type="dcterms:W3CDTF">2013-09-18T13:46:37Z</dcterms:created>
  <dcterms:modified xsi:type="dcterms:W3CDTF">2023-07-20T18:14:27Z</dcterms:modified>
</cp:coreProperties>
</file>